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0" r:id="rId2"/>
    <p:sldMasterId id="2147483778" r:id="rId3"/>
    <p:sldMasterId id="2147483696" r:id="rId4"/>
    <p:sldMasterId id="2147483766" r:id="rId5"/>
    <p:sldMasterId id="2147483684" r:id="rId6"/>
    <p:sldMasterId id="2147483672" r:id="rId7"/>
    <p:sldMasterId id="2147483660" r:id="rId8"/>
  </p:sldMasterIdLst>
  <p:handoutMasterIdLst>
    <p:handoutMasterId r:id="rId25"/>
  </p:handoutMasterIdLst>
  <p:sldIdLst>
    <p:sldId id="259" r:id="rId9"/>
    <p:sldId id="269" r:id="rId10"/>
    <p:sldId id="278" r:id="rId11"/>
    <p:sldId id="279" r:id="rId12"/>
    <p:sldId id="276" r:id="rId13"/>
    <p:sldId id="299" r:id="rId14"/>
    <p:sldId id="289" r:id="rId15"/>
    <p:sldId id="341" r:id="rId16"/>
    <p:sldId id="270" r:id="rId17"/>
    <p:sldId id="339" r:id="rId18"/>
    <p:sldId id="342" r:id="rId19"/>
    <p:sldId id="363" r:id="rId20"/>
    <p:sldId id="358" r:id="rId21"/>
    <p:sldId id="297" r:id="rId22"/>
    <p:sldId id="357" r:id="rId23"/>
    <p:sldId id="362" r:id="rId24"/>
  </p:sldIdLst>
  <p:sldSz cx="12192000" cy="6858000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62F"/>
    <a:srgbClr val="F5A200"/>
    <a:srgbClr val="007CC2"/>
    <a:srgbClr val="B3D132"/>
    <a:srgbClr val="58267E"/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D1068-D2F2-E126-B3B7-37CD86948F4F}" v="15" dt="2024-09-29T19:35:39.144"/>
    <p1510:client id="{BC137FCE-1E41-0B8C-654D-16DE4C92B3EC}" v="25" dt="2024-10-01T08:28:23.999"/>
    <p1510:client id="{D0A5723F-108F-FFA0-196F-AFA1DDA9B0E4}" v="49" dt="2024-10-01T08:05:18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A6C1-68CB-4C80-A695-1E157A7F1BA0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F8477-6209-4EE6-A9D1-AEDF8B76A5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09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2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7E760-23C8-4230-A4CA-46F35E183918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9BDD-1F6E-4D65-9A32-54168034E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35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A422-F7D5-4C81-A281-E7B7B8DA61BD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363A-8B88-43BA-BAA8-0E9A0084CA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5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777B-39EC-4E2C-A741-6B86AE9657DE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7C5F-E7AC-4A47-85B0-412392A0F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7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1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8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757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5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sablona podklad ENG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684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1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0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4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18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582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43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46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07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133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5A3C2-16FB-4035-A51C-40ED24D7EA04}" type="datetimeFigureOut">
              <a:rPr lang="cs-CZ" smtClean="0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81869-3129-4C1D-81F1-59860D0DD5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43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90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9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9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22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26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3F5D-7B0B-4817-B27E-4B449F11B4AB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DCFA-B43A-403D-A618-C45F3170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257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FDAB-89EF-4A39-A9C5-DA399A2D8D4C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9B96-64CC-4386-B242-2971B51EE0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84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4A622-8F6D-44D7-BE4C-CB41CA423FEC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7E5E-250B-4D1F-995E-C09B2BC2BB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458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8490-4A6E-4EA5-9EFF-D44D21D4AFA8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39CE-AAEC-4492-B881-C0D94E088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951EB-54DB-4852-A113-879A4B5FC1B3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E531-2C2A-48A6-9D46-55AB1B770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0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E9F1-1FF4-4BF6-92FE-9A6C0252EF13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28DC-EB9C-4CE4-866A-B39831D480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24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333A-01D0-4DA7-83DC-BF6CDFE40F2D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F9A7-F472-4076-BFF4-96BC0363C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86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626C6-C4FA-419B-85C1-857F13F26283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C267-A863-4EDA-B2DE-49E259200D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67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CBAA-5F0B-480B-B295-AD29851D2772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0BFB-55E0-4B9F-9653-65477FD859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265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84A0-4DD4-493A-864A-2B7318AD2C0C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88C9-5177-4333-BD2C-7A62A47D02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59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05AB-FAEB-4CFB-8B0D-00B569C23D95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618E-8F82-49E3-9589-E4EFB6D41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686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7772-C62D-4674-AC47-0159A8C1BA78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46CE-CDE6-4B2B-ACE7-E4218FD3B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912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01771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359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53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32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8B05-70BD-4BB9-A58E-B0C82FBD62E0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C496-78FE-4215-BF33-C28D31913F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95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349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6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006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744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367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007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656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58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4F2A-950E-47F7-99B1-D880FA7846AE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2040-7CB6-4490-9BA3-F6837B109F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6547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BF89-C38F-4DB9-9CA1-681A80203E4A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D896-DF43-4398-96C2-61F530CE41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401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923F-1879-47BD-B7DA-CFD3C0C8CB2A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6E15-CEC1-4810-826E-7B12E6C7A5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826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78CD-58BA-4FF7-9FFF-BA244AB62D39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3B1B-685A-40D9-BE19-FE3859C8E4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7352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6ED2-8F26-465A-945D-DB41227575ED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F94B-DFBD-4677-91FE-4B422A6931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999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40BA-736B-495A-A9DD-4973981B0C27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388B-9E90-4E59-A1D6-4347C3653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8134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0FED-70D8-4E8D-B1E5-DFEC5DB301A3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8D60-BF59-4206-8D93-7003B2F647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523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9A33-9AB4-4403-962B-B3FB8431A996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29FC-9F86-44F2-B738-C3A48DE49C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428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3A45-55E9-4EA7-AEA5-82B4822AB568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D614-14C1-45F2-ADFA-882A73C54C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6828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9F44-DA6D-41A6-8568-C5596D207EDE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C4A7-B554-4705-BD97-55F7674285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127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1643-2586-4CA5-B4B6-2ECCD7AE312D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1CE5-6200-4377-ACE3-544DFF6AD8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367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0AB6-40A5-45F1-97AC-4616664DCD43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49F7-C652-4C07-A5D8-BCDCA66DB1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166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C811-768F-4707-B3C4-ED2F60956FC0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B0EF-7B62-434F-9D44-6DDD0E7F39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81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5DFA-4F2B-42B0-83BF-352756DB565A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0A3D-DDB4-4222-8E40-0B6CCEF5A9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914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FDEE-AEC4-4569-8A0F-010E7B14CED9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40B4-6BDB-4C3A-9554-6FB64D61A5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4820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F479-44F2-4C4A-9EB3-DBE05CFC9850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1BC1-2A65-491A-B511-A6E3E40088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2775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6C72-675A-4C6E-BC6C-118C331936C1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5B09-C6FE-482D-AA43-5C5CF34F92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8152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1636-BB7C-4A1E-A2B2-2564A24DCB62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9902-742F-482C-A7C9-6C6D324BBD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0016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5C72-AD37-435C-A47F-5016C21B06E4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AB1C-AA39-44C1-8B96-BB89B71DF8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865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DA22-B962-4125-8BCF-2AB36D5B202C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FBF9-32B3-4F13-8BEE-5E9EE88A03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092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D84B-7B96-4B6E-A038-BA4721AB1779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68DE-7DEE-4F9B-A6EA-1F33D64280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5176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606E-B087-46BE-9D3A-13675A651CA4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270B-581D-4B32-B1A5-E8D27A023A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9048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8805-FC0B-444D-AB25-6FD513485BF3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D2B3-094A-4B50-A4BB-09CBDD48B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238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B103-3896-4945-A49B-6D79B0CB4242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30B0-3983-4522-A90F-A64D88E00B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215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212A-1AFD-407A-A247-9D23C3865D5C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578E-375C-4723-9373-5D0BCAA00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65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5D2-688A-43EB-822D-A2040EC55956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991A-A155-4642-93EC-9A3E35FC7A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05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E724-86A6-4424-AD97-EBB8014BB468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A05F-0D7A-426F-88A4-7735705C19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2257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DFB3-7F98-4A87-A105-6E7B93DB5E48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1184-41BA-42C6-9D0E-1FDAEE76B6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688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B0DD-6A99-44AA-A97B-5A8C916D78E8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97FE-4F3C-4A4F-A481-5110DF287E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6012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166A-88D1-4331-B645-473A94717E9C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E7AB-3933-49C7-B622-0D36A281FA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596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1AE2-E011-4061-A67E-39B513E5A4A6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5120-925A-4DCF-BFE7-FFCFC437B7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05147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79A2-A720-40B9-BFC7-71F8520AA140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27A9-F82D-42A4-A97A-E6BE92B829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2391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783C-5475-4304-B802-10213494DF92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BACF-BA48-4B47-A329-3C05425DC0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348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A448-742B-4157-91B2-9154D1139930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E917-05A0-494B-B41F-ED00EB2177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442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8135-D272-4EB7-B19A-443B76BD61EC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5B87-2BAD-4C1F-A599-94DD6B7783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54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988D-2CA3-4C99-BD86-D91F45E07C97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F007-1A82-4780-A9D8-639B61804D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1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D8E9-A5D2-4570-84A7-420D545B6865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47AC-4823-4006-A0CA-9BB65A7018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07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C5A3C2-16FB-4035-A51C-40ED24D7EA04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81869-3129-4C1D-81F1-59860D0DD5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09" r:id="rId2"/>
    <p:sldLayoutId id="2147483764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AA17-844B-4F62-A9F2-BB4934C6D1AC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6A8E2-F32A-4DA3-A8D9-2F76693530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5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70A6-44B2-42D8-888F-7BCA8B1C37E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6AB8-FD19-40B5-8C37-EDD7CC6FE1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sablona podklad ENG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6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4DE6-6F7D-46E7-A4A6-E9861A37FF14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266F-911B-4A10-B516-D58BC744BC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A3A4D-5C5E-48CE-B16F-829C712BD76E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99E0B5-E8E1-4419-97E9-89C95BDE3A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BC2CC-060C-4D19-B66D-9B7D01EE6EC9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E9E9B7-4F12-4ADC-9FFD-880606D4BB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D6FBB-2E6D-4329-B7FC-EA4E82E22B68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C43D1A-DBB8-4D16-B9FD-0C078D21B6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andtrain.com/?utm_medium=organic-web&amp;utm_source=website&amp;utm_campaign=testandtrainc1&amp;utm_content=cae-global-preparation%20pa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ambridgeenglish/exam-preparation-journey?nestedTab=pack-1-starting-the-journey-handbooks-exam-papers-and-more#about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www.hello.cz/" TargetMode="External"/><Relationship Id="rId7" Type="http://schemas.openxmlformats.org/officeDocument/2006/relationships/image" Target="../media/image59.png"/><Relationship Id="rId2" Type="http://schemas.openxmlformats.org/officeDocument/2006/relationships/hyperlink" Target="mailto:cambridge@hello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.jpeg"/><Relationship Id="rId10" Type="http://schemas.openxmlformats.org/officeDocument/2006/relationships/image" Target="../media/image62.svg"/><Relationship Id="rId4" Type="http://schemas.openxmlformats.org/officeDocument/2006/relationships/hyperlink" Target="http://www.cambridgeenglish.org/" TargetMode="External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2010" y="1693718"/>
            <a:ext cx="10099589" cy="2244278"/>
          </a:xfrm>
        </p:spPr>
        <p:txBody>
          <a:bodyPr/>
          <a:lstStyle/>
          <a:p>
            <a:r>
              <a:rPr lang="cs-CZ" sz="7200" b="1" dirty="0">
                <a:solidFill>
                  <a:srgbClr val="007C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JAZYKOVÉ ZKOUŠKY CAMBRIDGE ENGLISH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3" y="238063"/>
            <a:ext cx="3789423" cy="137558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944936" y="3937996"/>
            <a:ext cx="10753735" cy="8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4800" i="1" dirty="0">
                <a:solidFill>
                  <a:srgbClr val="007CC2"/>
                </a:solidFill>
              </a:rPr>
              <a:t>Mezinárodní důkaz Vaší jazykové úrovně</a:t>
            </a:r>
          </a:p>
        </p:txBody>
      </p:sp>
    </p:spTree>
    <p:extLst>
      <p:ext uri="{BB962C8B-B14F-4D97-AF65-F5344CB8AC3E}">
        <p14:creationId xmlns:p14="http://schemas.microsoft.com/office/powerpoint/2010/main" val="170147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865374" y="1526452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APLIKACE K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PROCVIČOVÁNÍ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1026" name="Picture 2" descr="Exam Lift: English Practice by Cambridge English">
            <a:extLst>
              <a:ext uri="{FF2B5EF4-FFF2-40B4-BE49-F238E27FC236}">
                <a16:creationId xmlns:a16="http://schemas.microsoft.com/office/drawing/2014/main" id="{109A175D-112D-4488-A22A-CE5BC173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24" y="1013983"/>
            <a:ext cx="2895709" cy="51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AC22C3-A7C2-47A1-AD56-DC44E18C6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46" y="2877423"/>
            <a:ext cx="6272039" cy="3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9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865374" y="850043"/>
            <a:ext cx="9978694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APLIKACE K PROCVIČOVÁNÍ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41153-777E-7FF6-8377-35A54B5067C4}"/>
              </a:ext>
            </a:extLst>
          </p:cNvPr>
          <p:cNvSpPr txBox="1"/>
          <p:nvPr/>
        </p:nvSpPr>
        <p:spPr>
          <a:xfrm>
            <a:off x="1865374" y="5474805"/>
            <a:ext cx="100735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https://www.testandtrain.com/?utm_medium=organic-web&amp;utm_source=website&amp;utm_campaign=testandtrainc1&amp;utm_content=cae-global-preparation%20page</a:t>
            </a:r>
            <a:endParaRPr lang="cs-CZ" sz="1100" dirty="0"/>
          </a:p>
          <a:p>
            <a:endParaRPr lang="cs-CZ" sz="1100" dirty="0"/>
          </a:p>
        </p:txBody>
      </p:sp>
      <p:pic>
        <p:nvPicPr>
          <p:cNvPr id="2050" name="Picture 2" descr="Test &amp; Train | Cambridge University Press">
            <a:extLst>
              <a:ext uri="{FF2B5EF4-FFF2-40B4-BE49-F238E27FC236}">
                <a16:creationId xmlns:a16="http://schemas.microsoft.com/office/drawing/2014/main" id="{077FB43A-F844-3EEE-2681-F100CC4F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50" y="1759419"/>
            <a:ext cx="6441712" cy="36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281EFAF6-D095-704B-270E-13C2A5913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580209" y="5563074"/>
            <a:ext cx="390974" cy="3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Grafika&#10;&#10;Popis se vygeneroval automaticky.">
            <a:extLst>
              <a:ext uri="{FF2B5EF4-FFF2-40B4-BE49-F238E27FC236}">
                <a16:creationId xmlns:a16="http://schemas.microsoft.com/office/drawing/2014/main" id="{BD8568CE-1CA9-2EB0-4971-10931333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" y="1712161"/>
            <a:ext cx="12192000" cy="32476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F47FD89-F481-AE72-8B11-B57ACBD27073}"/>
              </a:ext>
            </a:extLst>
          </p:cNvPr>
          <p:cNvSpPr txBox="1"/>
          <p:nvPr/>
        </p:nvSpPr>
        <p:spPr>
          <a:xfrm>
            <a:off x="3539067" y="5232400"/>
            <a:ext cx="6879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Přípravný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portál</a:t>
            </a:r>
            <a:r>
              <a:rPr lang="en-US" dirty="0">
                <a:latin typeface="Calibri"/>
                <a:cs typeface="Calibri"/>
              </a:rPr>
              <a:t> pro </a:t>
            </a:r>
            <a:r>
              <a:rPr lang="en-US" dirty="0" err="1">
                <a:latin typeface="Calibri"/>
                <a:cs typeface="Calibri"/>
              </a:rPr>
              <a:t>kandidáty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naleznete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  <a:hlinkClick r:id="rId3"/>
              </a:rPr>
              <a:t>ZDE</a:t>
            </a:r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D71F779-B6F1-D0FA-FDEE-9153076DB3EB}"/>
              </a:ext>
            </a:extLst>
          </p:cNvPr>
          <p:cNvSpPr txBox="1"/>
          <p:nvPr/>
        </p:nvSpPr>
        <p:spPr>
          <a:xfrm>
            <a:off x="214859" y="739515"/>
            <a:ext cx="84394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 b="1" dirty="0">
                <a:solidFill>
                  <a:schemeClr val="bg1">
                    <a:lumMod val="49000"/>
                  </a:schemeClr>
                </a:solidFill>
                <a:latin typeface="Segoe UI"/>
              </a:rPr>
              <a:t>PŘÍPRAVNÝ PORTÁL</a:t>
            </a:r>
            <a:endParaRPr lang="cs-CZ">
              <a:solidFill>
                <a:schemeClr val="bg1">
                  <a:lumMod val="49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21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640131" y="1226949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TERMÍN PRETESTU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8624D3D-C7DA-4719-83D0-BE67E1C925AC}"/>
              </a:ext>
            </a:extLst>
          </p:cNvPr>
          <p:cNvSpPr txBox="1"/>
          <p:nvPr/>
        </p:nvSpPr>
        <p:spPr>
          <a:xfrm>
            <a:off x="1311215" y="2967335"/>
            <a:ext cx="995664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5400" b="1" dirty="0">
                <a:solidFill>
                  <a:srgbClr val="007CC2"/>
                </a:solidFill>
                <a:latin typeface="Segoe UI"/>
                <a:ea typeface="Gadugi"/>
                <a:cs typeface="Segoe UI"/>
              </a:rPr>
              <a:t>ČTVRTEK 10.10.2024 od 13:00</a:t>
            </a:r>
          </a:p>
        </p:txBody>
      </p:sp>
    </p:spTree>
    <p:extLst>
      <p:ext uri="{BB962C8B-B14F-4D97-AF65-F5344CB8AC3E}">
        <p14:creationId xmlns:p14="http://schemas.microsoft.com/office/powerpoint/2010/main" val="380736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122615" y="1028541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TERMÍN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1354" y="2990468"/>
            <a:ext cx="6410325" cy="13388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>
              <a:defRPr/>
            </a:pPr>
            <a:r>
              <a:rPr lang="cs-CZ" altLang="cs-CZ" sz="2700" dirty="0"/>
              <a:t>B1 </a:t>
            </a:r>
            <a:r>
              <a:rPr lang="cs-CZ" altLang="cs-CZ" sz="2700" dirty="0" err="1"/>
              <a:t>Preliminary</a:t>
            </a:r>
            <a:r>
              <a:rPr lang="cs-CZ" altLang="cs-CZ" sz="2700" dirty="0"/>
              <a:t> </a:t>
            </a:r>
            <a:r>
              <a:rPr lang="cs-CZ" altLang="cs-CZ" sz="2700" dirty="0" err="1"/>
              <a:t>for</a:t>
            </a:r>
            <a:r>
              <a:rPr lang="cs-CZ" altLang="cs-CZ" sz="2700" dirty="0"/>
              <a:t> </a:t>
            </a:r>
            <a:r>
              <a:rPr lang="cs-CZ" altLang="cs-CZ" sz="2700" dirty="0" err="1"/>
              <a:t>schools</a:t>
            </a:r>
            <a:r>
              <a:rPr lang="cs-CZ" altLang="cs-CZ" sz="2700" dirty="0"/>
              <a:t> (PET) </a:t>
            </a:r>
          </a:p>
          <a:p>
            <a:pPr lvl="1">
              <a:defRPr/>
            </a:pPr>
            <a:r>
              <a:rPr lang="cs-CZ" altLang="cs-CZ" sz="2700" dirty="0">
                <a:latin typeface="Calibri"/>
                <a:ea typeface="Calibri"/>
                <a:cs typeface="Calibri"/>
              </a:rPr>
              <a:t>B2 </a:t>
            </a:r>
            <a:r>
              <a:rPr lang="cs-CZ" altLang="cs-CZ" sz="2700" dirty="0" err="1">
                <a:latin typeface="Calibri"/>
                <a:ea typeface="Calibri"/>
                <a:cs typeface="Calibri"/>
              </a:rPr>
              <a:t>First</a:t>
            </a:r>
            <a:r>
              <a:rPr lang="cs-CZ" altLang="cs-CZ" sz="2700" dirty="0">
                <a:latin typeface="Calibri"/>
                <a:ea typeface="Calibri"/>
                <a:cs typeface="Calibri"/>
              </a:rPr>
              <a:t> </a:t>
            </a:r>
            <a:r>
              <a:rPr lang="cs-CZ" altLang="cs-CZ" sz="2700" dirty="0" err="1">
                <a:latin typeface="Calibri"/>
                <a:ea typeface="Calibri"/>
                <a:cs typeface="Calibri"/>
              </a:rPr>
              <a:t>for</a:t>
            </a:r>
            <a:r>
              <a:rPr lang="cs-CZ" altLang="cs-CZ" sz="2700" dirty="0">
                <a:latin typeface="Calibri"/>
                <a:ea typeface="Calibri"/>
                <a:cs typeface="Calibri"/>
              </a:rPr>
              <a:t> </a:t>
            </a:r>
            <a:r>
              <a:rPr lang="cs-CZ" altLang="cs-CZ" sz="2700" dirty="0" err="1">
                <a:latin typeface="Calibri"/>
                <a:ea typeface="Calibri"/>
                <a:cs typeface="Calibri"/>
              </a:rPr>
              <a:t>schools</a:t>
            </a:r>
            <a:r>
              <a:rPr lang="cs-CZ" altLang="cs-CZ" sz="2700" dirty="0">
                <a:latin typeface="Calibri"/>
                <a:ea typeface="Calibri"/>
                <a:cs typeface="Calibri"/>
              </a:rPr>
              <a:t> (FCE) </a:t>
            </a:r>
          </a:p>
          <a:p>
            <a:pPr lvl="1">
              <a:defRPr/>
            </a:pPr>
            <a:r>
              <a:rPr lang="cs-CZ" altLang="cs-CZ" sz="2700" dirty="0"/>
              <a:t>C1 </a:t>
            </a:r>
            <a:r>
              <a:rPr lang="cs-CZ" altLang="cs-CZ" sz="2700" dirty="0" err="1"/>
              <a:t>Advanced</a:t>
            </a:r>
            <a:r>
              <a:rPr lang="cs-CZ" altLang="cs-CZ" sz="2700" dirty="0"/>
              <a:t> (CAE) </a:t>
            </a:r>
            <a:endParaRPr lang="cs-CZ" alt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1E21585-3A36-4095-9C62-D79E95A48A85}"/>
              </a:ext>
            </a:extLst>
          </p:cNvPr>
          <p:cNvSpPr txBox="1"/>
          <p:nvPr/>
        </p:nvSpPr>
        <p:spPr>
          <a:xfrm>
            <a:off x="5828055" y="4254791"/>
            <a:ext cx="567413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altLang="cs-CZ" sz="7200" b="1" dirty="0">
                <a:solidFill>
                  <a:srgbClr val="F5A200"/>
                </a:solidFill>
                <a:latin typeface="Segoe UI"/>
                <a:ea typeface="Gadugi"/>
                <a:cs typeface="Segoe UI"/>
              </a:rPr>
              <a:t>10.11.2024</a:t>
            </a:r>
            <a:endParaRPr lang="cs-CZ" sz="7200" b="1" dirty="0">
              <a:solidFill>
                <a:srgbClr val="F5A200"/>
              </a:solidFill>
              <a:latin typeface="Segoe UI" panose="020B0502040204020203" pitchFamily="34" charset="0"/>
              <a:ea typeface="Gadug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2B3B99-232B-4BA2-8FC5-0EAB882313D3}"/>
              </a:ext>
            </a:extLst>
          </p:cNvPr>
          <p:cNvSpPr txBox="1"/>
          <p:nvPr/>
        </p:nvSpPr>
        <p:spPr>
          <a:xfrm>
            <a:off x="3689126" y="482744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/>
              <a:t>UZÁVĚRKA PŘIHLÁŠEK: </a:t>
            </a:r>
            <a:endParaRPr lang="cs-CZ" dirty="0"/>
          </a:p>
        </p:txBody>
      </p:sp>
      <p:pic>
        <p:nvPicPr>
          <p:cNvPr id="10" name="Grafický objekt 9" descr="Tužka obrys">
            <a:extLst>
              <a:ext uri="{FF2B5EF4-FFF2-40B4-BE49-F238E27FC236}">
                <a16:creationId xmlns:a16="http://schemas.microsoft.com/office/drawing/2014/main" id="{4A3323D9-73C9-42E8-9B95-B0D5232A6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026575"/>
            <a:ext cx="380749" cy="380749"/>
          </a:xfrm>
          <a:prstGeom prst="rect">
            <a:avLst/>
          </a:prstGeom>
        </p:spPr>
      </p:pic>
      <p:pic>
        <p:nvPicPr>
          <p:cNvPr id="14" name="Grafický objekt 13" descr="Tužka obrys">
            <a:extLst>
              <a:ext uri="{FF2B5EF4-FFF2-40B4-BE49-F238E27FC236}">
                <a16:creationId xmlns:a16="http://schemas.microsoft.com/office/drawing/2014/main" id="{2E6E4355-596A-4B06-90C4-89293CB62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874042"/>
            <a:ext cx="380749" cy="380749"/>
          </a:xfrm>
          <a:prstGeom prst="rect">
            <a:avLst/>
          </a:prstGeom>
        </p:spPr>
      </p:pic>
      <p:pic>
        <p:nvPicPr>
          <p:cNvPr id="11" name="Grafický objekt 10" descr="Tužka obrys">
            <a:extLst>
              <a:ext uri="{FF2B5EF4-FFF2-40B4-BE49-F238E27FC236}">
                <a16:creationId xmlns:a16="http://schemas.microsoft.com/office/drawing/2014/main" id="{E547B5A9-8EAE-4739-AC44-F5AE89E3E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76" y="3469507"/>
            <a:ext cx="380749" cy="380749"/>
          </a:xfrm>
          <a:prstGeom prst="rect">
            <a:avLst/>
          </a:prstGeom>
        </p:spPr>
      </p:pic>
      <p:sp>
        <p:nvSpPr>
          <p:cNvPr id="2" name="TextovéPole 14">
            <a:extLst>
              <a:ext uri="{FF2B5EF4-FFF2-40B4-BE49-F238E27FC236}">
                <a16:creationId xmlns:a16="http://schemas.microsoft.com/office/drawing/2014/main" id="{FAD3BA29-3AB9-E75E-F242-115A648BC234}"/>
              </a:ext>
            </a:extLst>
          </p:cNvPr>
          <p:cNvSpPr txBox="1"/>
          <p:nvPr/>
        </p:nvSpPr>
        <p:spPr>
          <a:xfrm>
            <a:off x="1138233" y="1818067"/>
            <a:ext cx="891173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7200" b="1" dirty="0">
                <a:solidFill>
                  <a:srgbClr val="007CC2"/>
                </a:solidFill>
                <a:latin typeface="Segoe UI"/>
                <a:ea typeface="Gadugi"/>
                <a:cs typeface="Segoe UI"/>
              </a:rPr>
              <a:t>SOBOTA 14.12.2024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32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2915945" y="977040"/>
            <a:ext cx="6797174" cy="10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BLIŽŠÍ INFORMACE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5541877" y="2401457"/>
            <a:ext cx="5003253" cy="29238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400" b="1" dirty="0">
                <a:solidFill>
                  <a:srgbClr val="007CC2"/>
                </a:solidFill>
                <a:latin typeface="Calibri"/>
                <a:cs typeface="Calibri"/>
              </a:rPr>
              <a:t>Mgr. Nikol Tomi</a:t>
            </a:r>
            <a:br>
              <a:rPr lang="cs-CZ" sz="2400" b="1" dirty="0"/>
            </a:b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Cambridge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Assessment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English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Centre Exams Manager</a:t>
            </a:r>
            <a:br>
              <a:rPr lang="cs-CZ" sz="1600" b="1" dirty="0"/>
            </a:br>
            <a:br>
              <a:rPr lang="cs-CZ" sz="2400" dirty="0"/>
            </a:br>
            <a:r>
              <a:rPr lang="cs-CZ" sz="2400" dirty="0">
                <a:latin typeface="Calibri"/>
                <a:cs typeface="Calibri"/>
              </a:rPr>
              <a:t>       </a:t>
            </a:r>
            <a:r>
              <a:rPr lang="cs-CZ" sz="24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+ 420 773 803 074</a:t>
            </a:r>
            <a:br>
              <a:rPr lang="cs-CZ" dirty="0"/>
            </a:br>
            <a:r>
              <a:rPr lang="cs-CZ" dirty="0">
                <a:latin typeface="Calibri"/>
                <a:cs typeface="Calibri"/>
              </a:rPr>
              <a:t>           </a:t>
            </a:r>
            <a:r>
              <a:rPr lang="cs-CZ" dirty="0">
                <a:latin typeface="Calibri"/>
                <a:cs typeface="Calibri"/>
                <a:hlinkClick r:id="rId2"/>
              </a:rPr>
              <a:t>cambridge@hello.cz</a:t>
            </a:r>
            <a:endParaRPr lang="cs-CZ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7CC2"/>
                </a:solidFill>
              </a:rPr>
              <a:t>           </a:t>
            </a:r>
            <a:r>
              <a:rPr lang="cs-CZ" dirty="0">
                <a:solidFill>
                  <a:srgbClr val="007CC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www.hello.cz</a:t>
            </a:r>
            <a:endParaRPr lang="cs-CZ" dirty="0">
              <a:solidFill>
                <a:srgbClr val="007CC2"/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7CC2"/>
                </a:solidFill>
              </a:rPr>
              <a:t>           </a:t>
            </a:r>
            <a:r>
              <a:rPr lang="cs-CZ" dirty="0">
                <a:solidFill>
                  <a:srgbClr val="007CC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www.cambridgeenglish.org</a:t>
            </a:r>
            <a:endParaRPr lang="cs-CZ" dirty="0">
              <a:solidFill>
                <a:srgbClr val="007CC2"/>
              </a:solidFill>
            </a:endParaRPr>
          </a:p>
          <a:p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98" y="3429000"/>
            <a:ext cx="419136" cy="353256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87" y="3782256"/>
            <a:ext cx="347558" cy="349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D03017-5F6C-0CC6-AFE2-EB50B9983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1837" y="2401457"/>
            <a:ext cx="2644543" cy="2614058"/>
          </a:xfrm>
          <a:prstGeom prst="rect">
            <a:avLst/>
          </a:prstGeom>
        </p:spPr>
      </p:pic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6190F8D8-9F85-3938-6FA4-12E30A0E23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184379" y="4162821"/>
            <a:ext cx="390974" cy="390974"/>
          </a:xfrm>
          <a:prstGeom prst="rect">
            <a:avLst/>
          </a:prstGeo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id="{7F73080E-4561-3C71-5B8B-3B816058F5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5160905" y="4575563"/>
            <a:ext cx="390974" cy="3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3E57A-507F-4E65-8F30-460F5A3EF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667"/>
          </a:xfrm>
        </p:spPr>
      </p:pic>
    </p:spTree>
    <p:extLst>
      <p:ext uri="{BB962C8B-B14F-4D97-AF65-F5344CB8AC3E}">
        <p14:creationId xmlns:p14="http://schemas.microsoft.com/office/powerpoint/2010/main" val="196076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660355" y="1450281"/>
            <a:ext cx="5594972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VÝHODY CERTIFIKÁTU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B3D132"/>
              </a:solidFill>
              <a:effectLst/>
              <a:uLnTx/>
              <a:uFillTx/>
              <a:latin typeface="Segoe UI" panose="020B0502040204020203" pitchFamily="34" charset="0"/>
              <a:ea typeface="Gadug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60355" y="2140242"/>
            <a:ext cx="47785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Celoživotní a mezinárodní platnost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Lepší pozice na pracovním trhu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Zvýšení kvalifikace a sebevědomí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Opora při přijímacích zkouškách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Motivace pro další studium jazyka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Mezinárodní srovnání vědomostí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MATURITA – nahrazení profilové části zkoušky z AJ certifikátem (B2 a vyšší)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5838826" y="2813926"/>
            <a:ext cx="6353174" cy="96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PLUSOVÉ BODY U PŘIJÍMAČEK </a:t>
            </a:r>
            <a:br>
              <a:rPr lang="cs-CZ" sz="3600" b="1" dirty="0">
                <a:solidFill>
                  <a:srgbClr val="B3D132"/>
                </a:solidFill>
                <a:latin typeface="+mj-lt"/>
                <a:ea typeface="+mj-ea"/>
                <a:cs typeface="+mj-cs"/>
              </a:rPr>
            </a:br>
            <a:r>
              <a:rPr lang="cs-CZ" sz="2800" b="1" dirty="0">
                <a:solidFill>
                  <a:srgbClr val="B3D132"/>
                </a:solidFill>
                <a:latin typeface="+mj-lt"/>
                <a:ea typeface="+mj-ea"/>
                <a:cs typeface="+mj-cs"/>
              </a:rPr>
              <a:t>(u zápočtů/zkoušek)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B3D1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96935" y="4026647"/>
            <a:ext cx="3836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MASARYKOVA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KARLOVA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SLEZSKÁ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OSTRAVSKÁ UNIVERZITA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</a:rPr>
              <a:t>VŠB aj.</a:t>
            </a:r>
          </a:p>
        </p:txBody>
      </p:sp>
    </p:spTree>
    <p:extLst>
      <p:ext uri="{BB962C8B-B14F-4D97-AF65-F5344CB8AC3E}">
        <p14:creationId xmlns:p14="http://schemas.microsoft.com/office/powerpoint/2010/main" val="27320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302327" y="1460957"/>
            <a:ext cx="9628909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PRŮZKUM NA TRHU</a:t>
            </a:r>
            <a:r>
              <a:rPr kumimoji="0" lang="cs-CZ" sz="48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PRÁCE ČR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6" y="2150918"/>
            <a:ext cx="103060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899916" y="962374"/>
            <a:ext cx="10647219" cy="68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SPOLEČNOSTI UZNÁVAJÍCÍ CAMBRIDGE CERTIFIKÁTY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2469429"/>
            <a:ext cx="1571625" cy="14859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20" y="1952625"/>
            <a:ext cx="1457325" cy="1181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36600" b="33648"/>
          <a:stretch/>
        </p:blipFill>
        <p:spPr>
          <a:xfrm>
            <a:off x="5955211" y="3994066"/>
            <a:ext cx="1428750" cy="2493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284" y="4124032"/>
            <a:ext cx="1147763" cy="961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829" y="2000187"/>
            <a:ext cx="13716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17" y="4880756"/>
            <a:ext cx="1268806" cy="89524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t="12490" b="15822"/>
          <a:stretch/>
        </p:blipFill>
        <p:spPr>
          <a:xfrm>
            <a:off x="5007784" y="4650616"/>
            <a:ext cx="1628775" cy="9559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/>
          <a:srcRect t="20324" b="32235"/>
          <a:stretch/>
        </p:blipFill>
        <p:spPr>
          <a:xfrm>
            <a:off x="3585207" y="5606581"/>
            <a:ext cx="1887769" cy="52993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303" y="2576512"/>
            <a:ext cx="1447800" cy="9144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3425" y="5017843"/>
            <a:ext cx="1455943" cy="132966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4523" y="4036970"/>
            <a:ext cx="1609725" cy="1181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9525" y="3686787"/>
            <a:ext cx="1524000" cy="29527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925" y="3250955"/>
            <a:ext cx="1263362" cy="90540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9882" y="1892726"/>
            <a:ext cx="1885950" cy="5905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6176" y="2576512"/>
            <a:ext cx="1319296" cy="116240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14201" y="4255627"/>
            <a:ext cx="1524000" cy="3905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77909" y="1546758"/>
            <a:ext cx="1162917" cy="70454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6885" y="1630259"/>
            <a:ext cx="1057275" cy="79057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398" y="2984075"/>
            <a:ext cx="914769" cy="85034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83435" y="2604669"/>
            <a:ext cx="1224384" cy="441883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69678" y="5299828"/>
            <a:ext cx="765627" cy="791319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8701" y="5833526"/>
            <a:ext cx="1419225" cy="59055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8891" y="4447285"/>
            <a:ext cx="1205460" cy="86694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5720" y="5382443"/>
            <a:ext cx="961943" cy="8047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75478" y="3862897"/>
            <a:ext cx="1221087" cy="98690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61906" y="2256262"/>
            <a:ext cx="1400175" cy="476250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98733" y="4950540"/>
            <a:ext cx="797110" cy="560131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47146" y="3490912"/>
            <a:ext cx="959063" cy="1215364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17690" y="2865625"/>
            <a:ext cx="1209675" cy="7524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48133" y="1898874"/>
            <a:ext cx="1409700" cy="352425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914633" y="5731631"/>
            <a:ext cx="1333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728332" y="896370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B3D13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JAKÉ EXISTUJÍ CERTIFIKÁTY?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9632" y="2056284"/>
            <a:ext cx="64103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cs-CZ" sz="2700" dirty="0"/>
              <a:t>A2: Cambridge English: Key</a:t>
            </a:r>
            <a:endParaRPr lang="cs-CZ" altLang="cs-CZ" sz="2700" dirty="0"/>
          </a:p>
          <a:p>
            <a:pPr lvl="1">
              <a:defRPr/>
            </a:pPr>
            <a:r>
              <a:rPr lang="en-US" altLang="cs-CZ" sz="2700" dirty="0"/>
              <a:t>B1: Cambridge English: Preliminary</a:t>
            </a:r>
            <a:endParaRPr lang="cs-CZ" altLang="cs-CZ" sz="2700" dirty="0"/>
          </a:p>
          <a:p>
            <a:pPr lvl="1">
              <a:defRPr/>
            </a:pPr>
            <a:r>
              <a:rPr lang="en-US" altLang="cs-CZ" sz="2800" dirty="0"/>
              <a:t>B2: Cambridge English: First </a:t>
            </a:r>
            <a:endParaRPr lang="cs-CZ" altLang="cs-CZ" sz="2800" dirty="0"/>
          </a:p>
          <a:p>
            <a:pPr lvl="1">
              <a:defRPr/>
            </a:pPr>
            <a:r>
              <a:rPr lang="cs-CZ" altLang="cs-CZ" sz="2800" dirty="0"/>
              <a:t>C1: </a:t>
            </a:r>
            <a:r>
              <a:rPr lang="en-US" altLang="cs-CZ" sz="2800" dirty="0"/>
              <a:t>Cambridge English: </a:t>
            </a:r>
            <a:r>
              <a:rPr lang="cs-CZ" altLang="cs-CZ" sz="2800" dirty="0" err="1"/>
              <a:t>Advanced</a:t>
            </a:r>
            <a:endParaRPr lang="cs-CZ" altLang="cs-CZ" sz="2800" dirty="0"/>
          </a:p>
          <a:p>
            <a:pPr lvl="1">
              <a:defRPr/>
            </a:pPr>
            <a:r>
              <a:rPr lang="cs-CZ" altLang="cs-CZ" sz="2800" dirty="0"/>
              <a:t>C2: </a:t>
            </a:r>
            <a:r>
              <a:rPr lang="en-US" altLang="cs-CZ" sz="2800" dirty="0"/>
              <a:t>Cambridge English: </a:t>
            </a:r>
            <a:r>
              <a:rPr lang="cs-CZ" altLang="cs-CZ" sz="2800" dirty="0" err="1"/>
              <a:t>Proficiency</a:t>
            </a:r>
            <a:endParaRPr lang="cs-CZ" alt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4242" r="29672" b="4849"/>
          <a:stretch/>
        </p:blipFill>
        <p:spPr>
          <a:xfrm>
            <a:off x="6000796" y="1305096"/>
            <a:ext cx="4087629" cy="51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3191025" y="846515"/>
            <a:ext cx="5809949" cy="7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marR="0" lvl="0" indent="0" defTabSz="914400" eaLnBrk="1" latinLnBrk="0" hangingPunct="1">
              <a:lnSpc>
                <a:spcPct val="90000"/>
              </a:lnSpc>
              <a:buClrTx/>
              <a:buSzTx/>
              <a:buFontTx/>
              <a:buNone/>
              <a:tabLst/>
              <a:defRPr sz="4800" b="1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OBSAH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6" y="1894963"/>
            <a:ext cx="575864" cy="4451868"/>
          </a:xfrm>
          <a:prstGeom prst="rect">
            <a:avLst/>
          </a:prstGeom>
        </p:spPr>
      </p:pic>
      <p:graphicFrame>
        <p:nvGraphicFramePr>
          <p:cNvPr id="11" name="Tabulka 11">
            <a:extLst>
              <a:ext uri="{FF2B5EF4-FFF2-40B4-BE49-F238E27FC236}">
                <a16:creationId xmlns:a16="http://schemas.microsoft.com/office/drawing/2014/main" id="{03F33981-FBF8-4070-AB75-7521476BF6CF}"/>
              </a:ext>
            </a:extLst>
          </p:cNvPr>
          <p:cNvGraphicFramePr>
            <a:graphicFrameLocks noGrp="1"/>
          </p:cNvGraphicFramePr>
          <p:nvPr/>
        </p:nvGraphicFramePr>
        <p:xfrm>
          <a:off x="781011" y="1894963"/>
          <a:ext cx="4160105" cy="1441521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716196931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2738158436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1033767030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</a:t>
                      </a:r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890448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46193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626013"/>
                  </a:ext>
                </a:extLst>
              </a:tr>
            </a:tbl>
          </a:graphicData>
        </a:graphic>
      </p:graphicFrame>
      <p:pic>
        <p:nvPicPr>
          <p:cNvPr id="13" name="Grafický objekt 12" descr="Otevřená kniha obrys">
            <a:extLst>
              <a:ext uri="{FF2B5EF4-FFF2-40B4-BE49-F238E27FC236}">
                <a16:creationId xmlns:a16="http://schemas.microsoft.com/office/drawing/2014/main" id="{04A4BE7A-5865-4E93-9399-C1CC311B3F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970" y="1847235"/>
            <a:ext cx="594463" cy="594463"/>
          </a:xfrm>
          <a:prstGeom prst="rect">
            <a:avLst/>
          </a:prstGeom>
        </p:spPr>
      </p:pic>
      <p:pic>
        <p:nvPicPr>
          <p:cNvPr id="15" name="Grafický objekt 14" descr="Tužka obrys">
            <a:extLst>
              <a:ext uri="{FF2B5EF4-FFF2-40B4-BE49-F238E27FC236}">
                <a16:creationId xmlns:a16="http://schemas.microsoft.com/office/drawing/2014/main" id="{DAB72EAB-182D-4819-9FBA-8B9A684E4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785" y="1962265"/>
            <a:ext cx="304855" cy="304855"/>
          </a:xfrm>
          <a:prstGeom prst="rect">
            <a:avLst/>
          </a:prstGeom>
        </p:spPr>
      </p:pic>
      <p:pic>
        <p:nvPicPr>
          <p:cNvPr id="17" name="Grafický objekt 16" descr="Sluchátka obrys">
            <a:extLst>
              <a:ext uri="{FF2B5EF4-FFF2-40B4-BE49-F238E27FC236}">
                <a16:creationId xmlns:a16="http://schemas.microsoft.com/office/drawing/2014/main" id="{4D81506F-E776-4E91-81FA-93C19002C5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970" y="2810994"/>
            <a:ext cx="594463" cy="594463"/>
          </a:xfrm>
          <a:prstGeom prst="rect">
            <a:avLst/>
          </a:prstGeom>
        </p:spPr>
      </p:pic>
      <p:pic>
        <p:nvPicPr>
          <p:cNvPr id="19" name="Grafický objekt 18" descr="Rádiový mikrofon obrys">
            <a:extLst>
              <a:ext uri="{FF2B5EF4-FFF2-40B4-BE49-F238E27FC236}">
                <a16:creationId xmlns:a16="http://schemas.microsoft.com/office/drawing/2014/main" id="{9E32FF0E-5326-4D94-B137-62268D4A97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7813" y="2401269"/>
            <a:ext cx="445185" cy="445185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E857AAC7-CACB-4E7D-BAAA-7CB9C1629C98}"/>
              </a:ext>
            </a:extLst>
          </p:cNvPr>
          <p:cNvSpPr txBox="1"/>
          <p:nvPr/>
        </p:nvSpPr>
        <p:spPr>
          <a:xfrm>
            <a:off x="259055" y="1539599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F5A200"/>
                </a:solidFill>
              </a:rPr>
              <a:t>A2 KEY (KET) </a:t>
            </a:r>
            <a:endParaRPr lang="cs-CZ" altLang="cs-CZ" b="1" dirty="0">
              <a:solidFill>
                <a:srgbClr val="F5A200"/>
              </a:solidFill>
            </a:endParaRP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E508310D-B444-4BC8-ACF5-EE26CE80A9E0}"/>
              </a:ext>
            </a:extLst>
          </p:cNvPr>
          <p:cNvGraphicFramePr>
            <a:graphicFrameLocks noGrp="1"/>
          </p:cNvGraphicFramePr>
          <p:nvPr/>
        </p:nvGraphicFramePr>
        <p:xfrm>
          <a:off x="6738682" y="1894963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2155545089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166588471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812588328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Use </a:t>
                      </a:r>
                      <a:r>
                        <a:rPr lang="cs-CZ" sz="1200" dirty="0" err="1"/>
                        <a:t>of</a:t>
                      </a:r>
                      <a:r>
                        <a:rPr lang="cs-CZ" sz="1200" dirty="0"/>
                        <a:t> 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15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6264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20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18632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6250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111122"/>
                  </a:ext>
                </a:extLst>
              </a:tr>
            </a:tbl>
          </a:graphicData>
        </a:graphic>
      </p:graphicFrame>
      <p:pic>
        <p:nvPicPr>
          <p:cNvPr id="23" name="Grafický objekt 22" descr="Otevřená kniha obrys">
            <a:extLst>
              <a:ext uri="{FF2B5EF4-FFF2-40B4-BE49-F238E27FC236}">
                <a16:creationId xmlns:a16="http://schemas.microsoft.com/office/drawing/2014/main" id="{8FD015F6-75C1-4749-8D0A-13CB1C1AA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4016" y="1844813"/>
            <a:ext cx="594463" cy="594463"/>
          </a:xfrm>
          <a:prstGeom prst="rect">
            <a:avLst/>
          </a:prstGeom>
        </p:spPr>
      </p:pic>
      <p:pic>
        <p:nvPicPr>
          <p:cNvPr id="24" name="Grafický objekt 23" descr="Tužka obrys">
            <a:extLst>
              <a:ext uri="{FF2B5EF4-FFF2-40B4-BE49-F238E27FC236}">
                <a16:creationId xmlns:a16="http://schemas.microsoft.com/office/drawing/2014/main" id="{A5D4AA1A-283C-4B9F-9A5C-C1EA23922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070" y="2387360"/>
            <a:ext cx="444353" cy="444353"/>
          </a:xfrm>
          <a:prstGeom prst="rect">
            <a:avLst/>
          </a:prstGeom>
        </p:spPr>
      </p:pic>
      <p:pic>
        <p:nvPicPr>
          <p:cNvPr id="25" name="Grafický objekt 24" descr="Sluchátka obrys">
            <a:extLst>
              <a:ext uri="{FF2B5EF4-FFF2-40B4-BE49-F238E27FC236}">
                <a16:creationId xmlns:a16="http://schemas.microsoft.com/office/drawing/2014/main" id="{A648357C-BE46-4ED4-A6CD-A901D5873F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4016" y="2808572"/>
            <a:ext cx="594463" cy="594463"/>
          </a:xfrm>
          <a:prstGeom prst="rect">
            <a:avLst/>
          </a:prstGeom>
        </p:spPr>
      </p:pic>
      <p:pic>
        <p:nvPicPr>
          <p:cNvPr id="26" name="Grafický objekt 25" descr="Rádiový mikrofon obrys">
            <a:extLst>
              <a:ext uri="{FF2B5EF4-FFF2-40B4-BE49-F238E27FC236}">
                <a16:creationId xmlns:a16="http://schemas.microsoft.com/office/drawing/2014/main" id="{B06833A7-AE97-4260-B5F0-3FAA81725E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238" y="3371806"/>
            <a:ext cx="445185" cy="44518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1139832E-177D-4C9F-B2D3-E740233543BF}"/>
              </a:ext>
            </a:extLst>
          </p:cNvPr>
          <p:cNvSpPr txBox="1"/>
          <p:nvPr/>
        </p:nvSpPr>
        <p:spPr>
          <a:xfrm>
            <a:off x="6173067" y="1539599"/>
            <a:ext cx="7704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B3D132"/>
                </a:solidFill>
              </a:rPr>
              <a:t>B2 FIRST (FCE)</a:t>
            </a:r>
            <a:endParaRPr lang="cs-CZ" altLang="cs-CZ" b="1" dirty="0">
              <a:solidFill>
                <a:srgbClr val="B3D132"/>
              </a:solidFill>
            </a:endParaRP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2F18A151-8241-4BCC-A484-46F32BADF50B}"/>
              </a:ext>
            </a:extLst>
          </p:cNvPr>
          <p:cNvGraphicFramePr>
            <a:graphicFrameLocks noGrp="1"/>
          </p:cNvGraphicFramePr>
          <p:nvPr/>
        </p:nvGraphicFramePr>
        <p:xfrm>
          <a:off x="781010" y="4357084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61895">
                  <a:extLst>
                    <a:ext uri="{9D8B030D-6E8A-4147-A177-3AD203B41FA5}">
                      <a16:colId xmlns:a16="http://schemas.microsoft.com/office/drawing/2014/main" val="4053958852"/>
                    </a:ext>
                  </a:extLst>
                </a:gridCol>
                <a:gridCol w="1988191">
                  <a:extLst>
                    <a:ext uri="{9D8B030D-6E8A-4147-A177-3AD203B41FA5}">
                      <a16:colId xmlns:a16="http://schemas.microsoft.com/office/drawing/2014/main" val="2238206089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1929322187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4213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01735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97555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12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745855"/>
                  </a:ext>
                </a:extLst>
              </a:tr>
            </a:tbl>
          </a:graphicData>
        </a:graphic>
      </p:graphicFrame>
      <p:sp>
        <p:nvSpPr>
          <p:cNvPr id="31" name="TextovéPole 30">
            <a:extLst>
              <a:ext uri="{FF2B5EF4-FFF2-40B4-BE49-F238E27FC236}">
                <a16:creationId xmlns:a16="http://schemas.microsoft.com/office/drawing/2014/main" id="{52C376FA-37FF-4242-8672-87B40616DB52}"/>
              </a:ext>
            </a:extLst>
          </p:cNvPr>
          <p:cNvSpPr txBox="1"/>
          <p:nvPr/>
        </p:nvSpPr>
        <p:spPr>
          <a:xfrm>
            <a:off x="259055" y="3967636"/>
            <a:ext cx="6939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sz="2000" b="1" dirty="0">
                <a:solidFill>
                  <a:srgbClr val="B3D132"/>
                </a:solidFill>
              </a:rPr>
              <a:t>B1 PRELIMINARY (PET) </a:t>
            </a:r>
            <a:endParaRPr lang="cs-CZ" altLang="cs-CZ" b="1" dirty="0">
              <a:solidFill>
                <a:srgbClr val="B3D132"/>
              </a:solidFill>
            </a:endParaRPr>
          </a:p>
        </p:txBody>
      </p:sp>
      <p:pic>
        <p:nvPicPr>
          <p:cNvPr id="32" name="Grafický objekt 31" descr="Otevřená kniha obrys">
            <a:extLst>
              <a:ext uri="{FF2B5EF4-FFF2-40B4-BE49-F238E27FC236}">
                <a16:creationId xmlns:a16="http://schemas.microsoft.com/office/drawing/2014/main" id="{4BE1B3EC-ADF0-46CB-AC5A-B32512E67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203" y="4306934"/>
            <a:ext cx="594463" cy="594463"/>
          </a:xfrm>
          <a:prstGeom prst="rect">
            <a:avLst/>
          </a:prstGeom>
        </p:spPr>
      </p:pic>
      <p:pic>
        <p:nvPicPr>
          <p:cNvPr id="33" name="Grafický objekt 32" descr="Tužka obrys">
            <a:extLst>
              <a:ext uri="{FF2B5EF4-FFF2-40B4-BE49-F238E27FC236}">
                <a16:creationId xmlns:a16="http://schemas.microsoft.com/office/drawing/2014/main" id="{3E22C6D4-9EDC-4CA2-8665-A805F0611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7257" y="4849481"/>
            <a:ext cx="444353" cy="444353"/>
          </a:xfrm>
          <a:prstGeom prst="rect">
            <a:avLst/>
          </a:prstGeom>
        </p:spPr>
      </p:pic>
      <p:pic>
        <p:nvPicPr>
          <p:cNvPr id="34" name="Grafický objekt 33" descr="Sluchátka obrys">
            <a:extLst>
              <a:ext uri="{FF2B5EF4-FFF2-40B4-BE49-F238E27FC236}">
                <a16:creationId xmlns:a16="http://schemas.microsoft.com/office/drawing/2014/main" id="{3A42122E-9710-4DA8-980D-9890A6D0C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203" y="5270693"/>
            <a:ext cx="594463" cy="594463"/>
          </a:xfrm>
          <a:prstGeom prst="rect">
            <a:avLst/>
          </a:prstGeom>
        </p:spPr>
      </p:pic>
      <p:pic>
        <p:nvPicPr>
          <p:cNvPr id="35" name="Grafický objekt 34" descr="Rádiový mikrofon obrys">
            <a:extLst>
              <a:ext uri="{FF2B5EF4-FFF2-40B4-BE49-F238E27FC236}">
                <a16:creationId xmlns:a16="http://schemas.microsoft.com/office/drawing/2014/main" id="{5A4E008B-169A-4EB1-B6B1-8F97645B38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425" y="5833927"/>
            <a:ext cx="445185" cy="445185"/>
          </a:xfrm>
          <a:prstGeom prst="rect">
            <a:avLst/>
          </a:prstGeom>
        </p:spPr>
      </p:pic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7EA50BA6-66F7-4082-AEAD-A2F307CF3436}"/>
              </a:ext>
            </a:extLst>
          </p:cNvPr>
          <p:cNvGraphicFramePr>
            <a:graphicFrameLocks noGrp="1"/>
          </p:cNvGraphicFramePr>
          <p:nvPr/>
        </p:nvGraphicFramePr>
        <p:xfrm>
          <a:off x="6738682" y="4332820"/>
          <a:ext cx="4160105" cy="192202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678458">
                  <a:extLst>
                    <a:ext uri="{9D8B030D-6E8A-4147-A177-3AD203B41FA5}">
                      <a16:colId xmlns:a16="http://schemas.microsoft.com/office/drawing/2014/main" val="2155545089"/>
                    </a:ext>
                  </a:extLst>
                </a:gridCol>
                <a:gridCol w="1971628">
                  <a:extLst>
                    <a:ext uri="{9D8B030D-6E8A-4147-A177-3AD203B41FA5}">
                      <a16:colId xmlns:a16="http://schemas.microsoft.com/office/drawing/2014/main" val="166588471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812588328"/>
                    </a:ext>
                  </a:extLst>
                </a:gridCol>
              </a:tblGrid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Reading</a:t>
                      </a:r>
                      <a:r>
                        <a:rPr lang="cs-CZ" sz="1200" dirty="0"/>
                        <a:t> and Use </a:t>
                      </a:r>
                      <a:r>
                        <a:rPr lang="cs-CZ" sz="1200" dirty="0" err="1"/>
                        <a:t>of</a:t>
                      </a:r>
                      <a:r>
                        <a:rPr lang="cs-CZ" sz="1200" dirty="0"/>
                        <a:t> English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30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6264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Writing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 hod 30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218632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Listening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636250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Speaking</a:t>
                      </a:r>
                      <a:endParaRPr lang="cs-CZ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15 minut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111122"/>
                  </a:ext>
                </a:extLst>
              </a:tr>
            </a:tbl>
          </a:graphicData>
        </a:graphic>
      </p:graphicFrame>
      <p:sp>
        <p:nvSpPr>
          <p:cNvPr id="30" name="TextovéPole 29">
            <a:extLst>
              <a:ext uri="{FF2B5EF4-FFF2-40B4-BE49-F238E27FC236}">
                <a16:creationId xmlns:a16="http://schemas.microsoft.com/office/drawing/2014/main" id="{F23737C0-92AC-40A0-AAB8-55FF529757CD}"/>
              </a:ext>
            </a:extLst>
          </p:cNvPr>
          <p:cNvSpPr txBox="1"/>
          <p:nvPr/>
        </p:nvSpPr>
        <p:spPr>
          <a:xfrm>
            <a:off x="6150400" y="3934684"/>
            <a:ext cx="693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altLang="cs-CZ" b="1" dirty="0">
                <a:solidFill>
                  <a:srgbClr val="007CC2"/>
                </a:solidFill>
              </a:rPr>
              <a:t>C1 ADVANCED </a:t>
            </a:r>
            <a:r>
              <a:rPr lang="cs-CZ" altLang="cs-CZ" sz="1800" b="1" dirty="0">
                <a:solidFill>
                  <a:srgbClr val="007CC2"/>
                </a:solidFill>
              </a:rPr>
              <a:t>(CAE) / C2 PROFICIENCY (CPE)</a:t>
            </a:r>
            <a:endParaRPr lang="cs-CZ" altLang="cs-CZ" b="1" dirty="0">
              <a:solidFill>
                <a:srgbClr val="007CC2"/>
              </a:solidFill>
            </a:endParaRPr>
          </a:p>
        </p:txBody>
      </p:sp>
      <p:pic>
        <p:nvPicPr>
          <p:cNvPr id="36" name="Grafický objekt 35" descr="Otevřená kniha obrys">
            <a:extLst>
              <a:ext uri="{FF2B5EF4-FFF2-40B4-BE49-F238E27FC236}">
                <a16:creationId xmlns:a16="http://schemas.microsoft.com/office/drawing/2014/main" id="{683B8DB9-9992-41C5-AFD9-CA8B05E73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4016" y="4286890"/>
            <a:ext cx="594463" cy="594463"/>
          </a:xfrm>
          <a:prstGeom prst="rect">
            <a:avLst/>
          </a:prstGeom>
        </p:spPr>
      </p:pic>
      <p:pic>
        <p:nvPicPr>
          <p:cNvPr id="37" name="Grafický objekt 36" descr="Tužka obrys">
            <a:extLst>
              <a:ext uri="{FF2B5EF4-FFF2-40B4-BE49-F238E27FC236}">
                <a16:creationId xmlns:a16="http://schemas.microsoft.com/office/drawing/2014/main" id="{85DEBDCC-8850-4CD2-AC8B-881BDB682D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070" y="4829437"/>
            <a:ext cx="444353" cy="444353"/>
          </a:xfrm>
          <a:prstGeom prst="rect">
            <a:avLst/>
          </a:prstGeom>
        </p:spPr>
      </p:pic>
      <p:pic>
        <p:nvPicPr>
          <p:cNvPr id="38" name="Grafický objekt 37" descr="Sluchátka obrys">
            <a:extLst>
              <a:ext uri="{FF2B5EF4-FFF2-40B4-BE49-F238E27FC236}">
                <a16:creationId xmlns:a16="http://schemas.microsoft.com/office/drawing/2014/main" id="{BF602018-A5D5-492D-AC23-26E3923FC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4016" y="5250649"/>
            <a:ext cx="594463" cy="594463"/>
          </a:xfrm>
          <a:prstGeom prst="rect">
            <a:avLst/>
          </a:prstGeom>
        </p:spPr>
      </p:pic>
      <p:pic>
        <p:nvPicPr>
          <p:cNvPr id="39" name="Grafický objekt 38" descr="Rádiový mikrofon obrys">
            <a:extLst>
              <a:ext uri="{FF2B5EF4-FFF2-40B4-BE49-F238E27FC236}">
                <a16:creationId xmlns:a16="http://schemas.microsoft.com/office/drawing/2014/main" id="{EBDB12EE-B1E2-4CEA-8F3B-68DA3F8895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58238" y="5813883"/>
            <a:ext cx="445185" cy="4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4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34854" y="572078"/>
            <a:ext cx="6908985" cy="8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007CC2"/>
                </a:solidFill>
                <a:latin typeface="Segoe UI" panose="020B0502040204020203" pitchFamily="34" charset="0"/>
                <a:ea typeface="Gadugi" panose="020B0502040204020203" pitchFamily="34" charset="0"/>
                <a:cs typeface="Segoe UI" panose="020B0502040204020203" pitchFamily="34" charset="0"/>
              </a:rPr>
              <a:t>HODNOCENÍ ZKOUŠEK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11" y="53631"/>
            <a:ext cx="2101143" cy="7627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0DB54A-4203-43D7-8C57-E33069D5E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10818" r="41181" b="5649"/>
          <a:stretch/>
        </p:blipFill>
        <p:spPr bwMode="auto">
          <a:xfrm>
            <a:off x="1796536" y="1389531"/>
            <a:ext cx="5788721" cy="50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58BCE62-9DE8-E500-FEE1-523668AC0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73" y="980804"/>
            <a:ext cx="2685541" cy="52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0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11" y="53631"/>
            <a:ext cx="2101143" cy="762728"/>
          </a:xfrm>
          <a:prstGeom prst="rect">
            <a:avLst/>
          </a:prstGeom>
        </p:spPr>
      </p:pic>
      <p:pic>
        <p:nvPicPr>
          <p:cNvPr id="15" name="Picture 1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C10D4F6D-80E7-EA72-5418-180B858A6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76" y="1136668"/>
            <a:ext cx="3708758" cy="524460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0DFB226-8394-59F3-13E9-EC62C1E9C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65" y="1214846"/>
            <a:ext cx="3609270" cy="5103914"/>
          </a:xfrm>
          <a:prstGeom prst="rect">
            <a:avLst/>
          </a:prstGeom>
        </p:spPr>
      </p:pic>
      <p:pic>
        <p:nvPicPr>
          <p:cNvPr id="11" name="Picture 10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7CAF908A-2B90-92CD-59A7-716AC8652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5" y="1214846"/>
            <a:ext cx="3609269" cy="51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1776845" y="870813"/>
            <a:ext cx="9029700" cy="10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CENÍK JAZYKOVÝCH ZKOUŠEK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4" y="163439"/>
            <a:ext cx="2101143" cy="762728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06489"/>
              </p:ext>
            </p:extLst>
          </p:nvPr>
        </p:nvGraphicFramePr>
        <p:xfrm>
          <a:off x="5510892" y="1782535"/>
          <a:ext cx="6181750" cy="32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8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1" kern="1200" dirty="0">
                        <a:solidFill>
                          <a:srgbClr val="B3D132"/>
                        </a:solidFill>
                        <a:latin typeface="Segoe UI"/>
                        <a:ea typeface="Gadugi"/>
                        <a:cs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B1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Preliminary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(PET)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3 080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B2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First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(FCE)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4 680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C1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Advanced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(CAE)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/>
                        <a:t>4 780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C2 </a:t>
                      </a:r>
                      <a:r>
                        <a:rPr lang="cs-CZ" sz="2400" b="1" kern="1200" dirty="0" err="1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Proficiency</a:t>
                      </a:r>
                      <a:r>
                        <a:rPr lang="cs-CZ" sz="2400" b="1" kern="1200" dirty="0">
                          <a:solidFill>
                            <a:srgbClr val="B3D132"/>
                          </a:solidFill>
                          <a:latin typeface="Segoe UI" panose="020B0502040204020203" pitchFamily="34" charset="0"/>
                          <a:ea typeface="Gadugi" panose="020B0502040204020203" pitchFamily="34" charset="0"/>
                          <a:cs typeface="Segoe UI" panose="020B0502040204020203" pitchFamily="34" charset="0"/>
                        </a:rPr>
                        <a:t> (CPE)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s-CZ" sz="2800" dirty="0"/>
                        <a:t>5 080Kč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7E232921-30E1-44E8-BAE0-290332BDF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75" y="1799060"/>
            <a:ext cx="3155857" cy="44623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8F6C919-BEA1-4E70-AC05-CF49F710A760}"/>
              </a:ext>
            </a:extLst>
          </p:cNvPr>
          <p:cNvSpPr txBox="1"/>
          <p:nvPr/>
        </p:nvSpPr>
        <p:spPr>
          <a:xfrm>
            <a:off x="8210401" y="1782718"/>
            <a:ext cx="2775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7CC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 STUDENTY SŠPU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283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1A4CB67E-0A3D-4922-8B36-DFFF47428C0D}"/>
    </a:ext>
  </a:extLst>
</a:theme>
</file>

<file path=ppt/theme/theme2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0A993874-8928-4ABF-A125-82516E8C20AF}"/>
    </a:ext>
  </a:extLst>
</a:theme>
</file>

<file path=ppt/theme/theme5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B19E743F-328A-4C02-ADF5-A942222DACB3}"/>
    </a:ext>
  </a:extLst>
</a:theme>
</file>

<file path=ppt/theme/theme7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AE3EEB94-68D2-47EA-83B2-81E02CB71933}"/>
    </a:ext>
  </a:extLst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7EED1D20-7FBB-4E9E-8AFA-E619509C936B}" vid="{A7A1F24B-FFAC-40A0-9955-991E44C5D574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Prezentace3</Template>
  <TotalTime>1533</TotalTime>
  <Words>320</Words>
  <Application>Microsoft Office PowerPoint</Application>
  <PresentationFormat>Širokoúhlá obrazovka</PresentationFormat>
  <Paragraphs>96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Motiv Office</vt:lpstr>
      <vt:lpstr>3_Vlastní návrh</vt:lpstr>
      <vt:lpstr>2_Vlastní návrh</vt:lpstr>
      <vt:lpstr>Vlastní návrh</vt:lpstr>
      <vt:lpstr>1_Vlastní návrh</vt:lpstr>
      <vt:lpstr>2_Motiv sady Office</vt:lpstr>
      <vt:lpstr>1_Motiv sady Office</vt:lpstr>
      <vt:lpstr>Motiv sady Office</vt:lpstr>
      <vt:lpstr>JAZYKOVÉ ZKOUŠKY CAMBRIDGE ENGLISH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Ocelková Petra</dc:creator>
  <cp:lastModifiedBy>Uživatel</cp:lastModifiedBy>
  <cp:revision>213</cp:revision>
  <cp:lastPrinted>2018-11-07T15:45:08Z</cp:lastPrinted>
  <dcterms:created xsi:type="dcterms:W3CDTF">2015-10-27T13:13:31Z</dcterms:created>
  <dcterms:modified xsi:type="dcterms:W3CDTF">2024-10-02T15:23:38Z</dcterms:modified>
</cp:coreProperties>
</file>