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19" name="Zástupný symbol pro zápatí 18"/>
          <p:cNvSpPr>
            <a:spLocks noGrp="1"/>
          </p:cNvSpPr>
          <p:nvPr>
            <p:ph type="ftr" sz="quarter" idx="11"/>
          </p:nvPr>
        </p:nvSpPr>
        <p:spPr/>
        <p:txBody>
          <a:bodyPr/>
          <a:lstStyle/>
          <a:p>
            <a:endParaRPr lang="cs-CZ" dirty="0"/>
          </a:p>
        </p:txBody>
      </p:sp>
      <p:sp>
        <p:nvSpPr>
          <p:cNvPr id="27" name="Zástupný symbol pro číslo snímku 26"/>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1"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1"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8" name="Zástupný symbol pro číslo snímku 7"/>
          <p:cNvSpPr>
            <a:spLocks noGrp="1"/>
          </p:cNvSpPr>
          <p:nvPr>
            <p:ph type="sldNum" sz="quarter" idx="11"/>
          </p:nvPr>
        </p:nvSpPr>
        <p:spPr/>
        <p:txBody>
          <a:bodyPr/>
          <a:lstStyle/>
          <a:p>
            <a:fld id="{E28AB7EE-F7AF-44DD-9476-60593A84E20E}" type="slidenum">
              <a:rPr lang="cs-CZ" smtClean="0"/>
              <a:pPr/>
              <a:t>‹#›</a:t>
            </a:fld>
            <a:endParaRPr lang="cs-CZ" dirty="0"/>
          </a:p>
        </p:txBody>
      </p:sp>
      <p:sp>
        <p:nvSpPr>
          <p:cNvPr id="9" name="Zástupný symbol pro zápatí 8"/>
          <p:cNvSpPr>
            <a:spLocks noGrp="1"/>
          </p:cNvSpPr>
          <p:nvPr>
            <p:ph type="ftr" sz="quarter" idx="12"/>
          </p:nvPr>
        </p:nvSpPr>
        <p:spPr/>
        <p:txBody>
          <a:bodyPr/>
          <a:lstStyle/>
          <a:p>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F0FB61DD-DD67-4AB5-BC12-A59D9C5E3E7F}" type="datetimeFigureOut">
              <a:rPr lang="cs-CZ" smtClean="0"/>
              <a:pPr/>
              <a:t>2.3.2010</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a:xfrm>
            <a:off x="8156448" y="6422065"/>
            <a:ext cx="762000" cy="365125"/>
          </a:xfrm>
        </p:spPr>
        <p:txBody>
          <a:bodyPr/>
          <a:lstStyle/>
          <a:p>
            <a:fld id="{E28AB7EE-F7AF-44DD-9476-60593A84E20E}" type="slidenum">
              <a:rPr lang="cs-CZ" smtClean="0"/>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dirty="0" smtClean="0"/>
              <a:t>Klepnutím na ikonu přidáte obrázek.</a:t>
            </a:r>
            <a:endParaRPr kumimoji="0" lang="en-US" dirty="0"/>
          </a:p>
        </p:txBody>
      </p:sp>
      <p:sp>
        <p:nvSpPr>
          <p:cNvPr id="4" name="Zástupný symbol pro text 3"/>
          <p:cNvSpPr>
            <a:spLocks noGrp="1"/>
          </p:cNvSpPr>
          <p:nvPr>
            <p:ph type="body" sz="half" idx="2"/>
          </p:nvPr>
        </p:nvSpPr>
        <p:spPr>
          <a:xfrm>
            <a:off x="5556733" y="2998766"/>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5"/>
            <a:ext cx="2133600" cy="365125"/>
          </a:xfrm>
        </p:spPr>
        <p:txBody>
          <a:bodyPr/>
          <a:lstStyle/>
          <a:p>
            <a:fld id="{F0FB61DD-DD67-4AB5-BC12-A59D9C5E3E7F}" type="datetimeFigureOut">
              <a:rPr lang="cs-CZ" smtClean="0"/>
              <a:pPr/>
              <a:t>2.3.2010</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E28AB7EE-F7AF-44DD-9476-60593A84E20E}" type="slidenum">
              <a:rPr lang="cs-CZ" smtClean="0"/>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5"/>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0FB61DD-DD67-4AB5-BC12-A59D9C5E3E7F}" type="datetimeFigureOut">
              <a:rPr lang="cs-CZ" smtClean="0"/>
              <a:pPr/>
              <a:t>2.3.2010</a:t>
            </a:fld>
            <a:endParaRPr lang="cs-CZ" dirty="0"/>
          </a:p>
        </p:txBody>
      </p:sp>
      <p:sp>
        <p:nvSpPr>
          <p:cNvPr id="22" name="Zástupný symbol pro zápatí 21"/>
          <p:cNvSpPr>
            <a:spLocks noGrp="1"/>
          </p:cNvSpPr>
          <p:nvPr>
            <p:ph type="ftr" sz="quarter" idx="3"/>
          </p:nvPr>
        </p:nvSpPr>
        <p:spPr>
          <a:xfrm>
            <a:off x="3124200" y="6422065"/>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dirty="0"/>
          </a:p>
        </p:txBody>
      </p:sp>
      <p:sp>
        <p:nvSpPr>
          <p:cNvPr id="18" name="Zástupný symbol pro číslo snímku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28AB7EE-F7AF-44DD-9476-60593A84E20E}" type="slidenum">
              <a:rPr lang="cs-CZ" smtClean="0"/>
              <a:pPr/>
              <a:t>‹#›</a:t>
            </a:fld>
            <a:endParaRPr lang="cs-CZ"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alkoholmetr.cz/" TargetMode="Externa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17.w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3.xml"/><Relationship Id="rId5" Type="http://schemas.openxmlformats.org/officeDocument/2006/relationships/image" Target="../media/image23.w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tudent\Local Settings\Temporary Internet Files\Content.IE5\UUEI3O88\MCj04338720000[1].png"/>
          <p:cNvPicPr>
            <a:picLocks noChangeAspect="1" noChangeArrowheads="1"/>
          </p:cNvPicPr>
          <p:nvPr/>
        </p:nvPicPr>
        <p:blipFill>
          <a:blip r:embed="rId2" cstate="print"/>
          <a:srcRect/>
          <a:stretch>
            <a:fillRect/>
          </a:stretch>
        </p:blipFill>
        <p:spPr bwMode="auto">
          <a:xfrm>
            <a:off x="1" y="0"/>
            <a:ext cx="3081364" cy="3081364"/>
          </a:xfrm>
          <a:prstGeom prst="rect">
            <a:avLst/>
          </a:prstGeom>
          <a:noFill/>
        </p:spPr>
      </p:pic>
      <p:sp>
        <p:nvSpPr>
          <p:cNvPr id="2" name="Nadpis 1"/>
          <p:cNvSpPr>
            <a:spLocks noGrp="1"/>
          </p:cNvSpPr>
          <p:nvPr>
            <p:ph type="ctrTitle"/>
          </p:nvPr>
        </p:nvSpPr>
        <p:spPr/>
        <p:txBody>
          <a:bodyPr>
            <a:normAutofit/>
            <a:scene3d>
              <a:camera prst="perspectiveRight"/>
              <a:lightRig rig="threePt" dir="t"/>
            </a:scene3d>
          </a:bodyPr>
          <a:lstStyle/>
          <a:p>
            <a:r>
              <a:rPr lang="cs-CZ" sz="7200" dirty="0" smtClean="0">
                <a:solidFill>
                  <a:schemeClr val="bg1">
                    <a:lumMod val="95000"/>
                    <a:lumOff val="5000"/>
                  </a:schemeClr>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Cooper Black" pitchFamily="18" charset="0"/>
              </a:rPr>
              <a:t>Ni</a:t>
            </a:r>
            <a:r>
              <a:rPr lang="cs-CZ" sz="7200" b="1" dirty="0" smtClean="0">
                <a:solidFill>
                  <a:schemeClr val="bg1">
                    <a:lumMod val="95000"/>
                    <a:lumOff val="5000"/>
                  </a:schemeClr>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Cooper Black" pitchFamily="18" charset="0"/>
              </a:rPr>
              <a:t>kotin</a:t>
            </a:r>
            <a:endParaRPr lang="cs-CZ" sz="7200" dirty="0">
              <a:solidFill>
                <a:schemeClr val="bg1">
                  <a:lumMod val="95000"/>
                  <a:lumOff val="5000"/>
                </a:schemeClr>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Banjo" pitchFamily="2" charset="2"/>
            </a:endParaRPr>
          </a:p>
        </p:txBody>
      </p:sp>
      <p:sp>
        <p:nvSpPr>
          <p:cNvPr id="3" name="Podnadpis 2"/>
          <p:cNvSpPr>
            <a:spLocks noGrp="1"/>
          </p:cNvSpPr>
          <p:nvPr>
            <p:ph type="subTitle" idx="1"/>
          </p:nvPr>
        </p:nvSpPr>
        <p:spPr>
          <a:xfrm>
            <a:off x="500034" y="1571612"/>
            <a:ext cx="6480048" cy="1752600"/>
          </a:xfrm>
        </p:spPr>
        <p:txBody>
          <a:bodyPr>
            <a:normAutofit/>
          </a:bodyPr>
          <a:lstStyle/>
          <a:p>
            <a:r>
              <a:rPr lang="cs-CZ" sz="3200" i="1" dirty="0" smtClean="0">
                <a:solidFill>
                  <a:schemeClr val="tx1">
                    <a:lumMod val="85000"/>
                  </a:schemeClr>
                </a:solidFill>
                <a:latin typeface="Mistral" pitchFamily="66" charset="0"/>
              </a:rPr>
              <a:t>CÍGÁRKA, CÍGA, ŽVÁRO, CIGINA</a:t>
            </a:r>
            <a:endParaRPr lang="cs-CZ" sz="3200" dirty="0">
              <a:solidFill>
                <a:schemeClr val="tx1">
                  <a:lumMod val="85000"/>
                </a:schemeClr>
              </a:solidFill>
              <a:latin typeface="Mistral" pitchFamily="66" charset="0"/>
            </a:endParaRPr>
          </a:p>
        </p:txBody>
      </p:sp>
      <p:pic>
        <p:nvPicPr>
          <p:cNvPr id="1028" name="Picture 4" descr="C:\Documents and Settings\Student\Local Settings\Temporary Internet Files\Content.IE5\06LU2VT1\MCj02909570000[1].wmf"/>
          <p:cNvPicPr>
            <a:picLocks noChangeAspect="1" noChangeArrowheads="1"/>
          </p:cNvPicPr>
          <p:nvPr/>
        </p:nvPicPr>
        <p:blipFill>
          <a:blip r:embed="rId3" cstate="print"/>
          <a:srcRect/>
          <a:stretch>
            <a:fillRect/>
          </a:stretch>
        </p:blipFill>
        <p:spPr bwMode="auto">
          <a:xfrm>
            <a:off x="6000762" y="3286125"/>
            <a:ext cx="2840743" cy="3143272"/>
          </a:xfrm>
          <a:prstGeom prst="rect">
            <a:avLst/>
          </a:prstGeom>
          <a:noFill/>
        </p:spPr>
      </p:pic>
      <p:pic>
        <p:nvPicPr>
          <p:cNvPr id="4" name="Picture 3" descr="C:\Users\Haniz\AppData\Local\Microsoft\Windows\Temporary Internet Files\Content.IE5\EGWFIKM7\MCj02900320000[1].wmf"/>
          <p:cNvPicPr>
            <a:picLocks noChangeAspect="1" noChangeArrowheads="1"/>
          </p:cNvPicPr>
          <p:nvPr/>
        </p:nvPicPr>
        <p:blipFill>
          <a:blip r:embed="rId4" cstate="print"/>
          <a:srcRect/>
          <a:stretch>
            <a:fillRect/>
          </a:stretch>
        </p:blipFill>
        <p:spPr bwMode="auto">
          <a:xfrm>
            <a:off x="357158" y="4429132"/>
            <a:ext cx="2286016" cy="2169777"/>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from="(-#ppt_w/2)" to="(#ppt_x)" calcmode="lin" valueType="num">
                                      <p:cBhvr>
                                        <p:cTn id="13" dur="600" fill="hold">
                                          <p:stCondLst>
                                            <p:cond delay="0"/>
                                          </p:stCondLst>
                                        </p:cTn>
                                        <p:tgtEl>
                                          <p:spTgt spid="1028"/>
                                        </p:tgtEl>
                                        <p:attrNameLst>
                                          <p:attrName>ppt_x</p:attrName>
                                        </p:attrNameLst>
                                      </p:cBhvr>
                                    </p:anim>
                                    <p:anim from="0" to="-1.0" calcmode="lin" valueType="num">
                                      <p:cBhvr>
                                        <p:cTn id="14" dur="200" decel="50000" autoRev="1" fill="hold">
                                          <p:stCondLst>
                                            <p:cond delay="600"/>
                                          </p:stCondLst>
                                        </p:cTn>
                                        <p:tgtEl>
                                          <p:spTgt spid="1028"/>
                                        </p:tgtEl>
                                        <p:attrNameLst>
                                          <p:attrName>xshear</p:attrName>
                                        </p:attrNameLst>
                                      </p:cBhvr>
                                    </p:anim>
                                    <p:animScale>
                                      <p:cBhvr>
                                        <p:cTn id="15" dur="200" decel="100000" autoRev="1" fill="hold">
                                          <p:stCondLst>
                                            <p:cond delay="600"/>
                                          </p:stCondLst>
                                        </p:cTn>
                                        <p:tgtEl>
                                          <p:spTgt spid="1028"/>
                                        </p:tgtEl>
                                      </p:cBhvr>
                                      <p:from x="100000" y="100000"/>
                                      <p:to x="80000" y="100000"/>
                                    </p:animScale>
                                    <p:anim by="(#ppt_h/3+#ppt_w*0.1)" calcmode="lin" valueType="num">
                                      <p:cBhvr additive="sum">
                                        <p:cTn id="16" dur="200" decel="100000" autoRev="1" fill="hold">
                                          <p:stCondLst>
                                            <p:cond delay="600"/>
                                          </p:stCondLst>
                                        </p:cTn>
                                        <p:tgtEl>
                                          <p:spTgt spid="10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Alkohol</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5" name="Zástupný symbol pro obsah 4"/>
          <p:cNvSpPr>
            <a:spLocks noGrp="1"/>
          </p:cNvSpPr>
          <p:nvPr>
            <p:ph idx="1"/>
          </p:nvPr>
        </p:nvSpPr>
        <p:spPr/>
        <p:txBody>
          <a:bodyPr>
            <a:normAutofit/>
          </a:bodyPr>
          <a:lstStyle/>
          <a:p>
            <a:r>
              <a:rPr lang="cs-CZ" sz="2400" b="1" dirty="0" smtClean="0">
                <a:latin typeface="Segoe Print" pitchFamily="2" charset="0"/>
              </a:rPr>
              <a:t>Účinná látka</a:t>
            </a:r>
            <a:r>
              <a:rPr lang="cs-CZ" sz="2400" dirty="0" smtClean="0">
                <a:latin typeface="Segoe Print" pitchFamily="2" charset="0"/>
              </a:rPr>
              <a:t>: Etylalkohol (C</a:t>
            </a:r>
            <a:r>
              <a:rPr lang="cs-CZ" sz="2400" baseline="-25000" dirty="0" smtClean="0">
                <a:latin typeface="Segoe Print" pitchFamily="2" charset="0"/>
              </a:rPr>
              <a:t>2</a:t>
            </a:r>
            <a:r>
              <a:rPr lang="cs-CZ" sz="2400" dirty="0" smtClean="0">
                <a:latin typeface="Segoe Print" pitchFamily="2" charset="0"/>
              </a:rPr>
              <a:t>H</a:t>
            </a:r>
            <a:r>
              <a:rPr lang="cs-CZ" sz="2400" baseline="-25000" dirty="0" smtClean="0">
                <a:latin typeface="Segoe Print" pitchFamily="2" charset="0"/>
              </a:rPr>
              <a:t>5</a:t>
            </a:r>
            <a:r>
              <a:rPr lang="cs-CZ" sz="2400" dirty="0" smtClean="0">
                <a:latin typeface="Segoe Print" pitchFamily="2" charset="0"/>
              </a:rPr>
              <a:t>-OH) </a:t>
            </a:r>
            <a:r>
              <a:rPr lang="cs-CZ" sz="2400" dirty="0" smtClean="0">
                <a:latin typeface="Segoe Print" pitchFamily="2" charset="0"/>
              </a:rPr>
              <a:t>získáván </a:t>
            </a:r>
            <a:r>
              <a:rPr lang="cs-CZ" sz="2400" dirty="0" smtClean="0">
                <a:latin typeface="Segoe Print" pitchFamily="2" charset="0"/>
              </a:rPr>
              <a:t>kvašením. </a:t>
            </a:r>
          </a:p>
          <a:p>
            <a:r>
              <a:rPr lang="cs-CZ" sz="2400" b="1" dirty="0" smtClean="0">
                <a:latin typeface="Segoe Print" pitchFamily="2" charset="0"/>
              </a:rPr>
              <a:t>Původ</a:t>
            </a:r>
            <a:r>
              <a:rPr lang="cs-CZ" sz="2400" dirty="0" smtClean="0">
                <a:latin typeface="Segoe Print" pitchFamily="2" charset="0"/>
              </a:rPr>
              <a:t>: Před 5000 lety bylo v Mezopotámii vyrobeno z chmelu první pivo. Víno lidé znali ještě o 2000 let dříve. Ve starověkých Aténách trestali opilost smrtí.</a:t>
            </a:r>
          </a:p>
          <a:p>
            <a:pPr>
              <a:buNone/>
            </a:pPr>
            <a:endParaRPr lang="cs-CZ" dirty="0"/>
          </a:p>
        </p:txBody>
      </p:sp>
      <p:pic>
        <p:nvPicPr>
          <p:cNvPr id="8196" name="Picture 4" descr="C:\Users\Haniz\AppData\Local\Microsoft\Windows\Temporary Internet Files\Content.IE5\6CSC73M0\MCj04379860000[1].wmf"/>
          <p:cNvPicPr>
            <a:picLocks noChangeAspect="1" noChangeArrowheads="1"/>
          </p:cNvPicPr>
          <p:nvPr/>
        </p:nvPicPr>
        <p:blipFill>
          <a:blip r:embed="rId2" cstate="print"/>
          <a:srcRect/>
          <a:stretch>
            <a:fillRect/>
          </a:stretch>
        </p:blipFill>
        <p:spPr bwMode="auto">
          <a:xfrm>
            <a:off x="6643702" y="642918"/>
            <a:ext cx="2234831" cy="1500198"/>
          </a:xfrm>
          <a:prstGeom prst="rect">
            <a:avLst/>
          </a:prstGeom>
          <a:noFill/>
        </p:spPr>
      </p:pic>
      <p:pic>
        <p:nvPicPr>
          <p:cNvPr id="8197" name="Picture 5" descr="C:\Users\Haniz\AppData\Local\Microsoft\Windows\Temporary Internet Files\Content.IE5\UTXP8A6N\MPj04385690000[1].jpg"/>
          <p:cNvPicPr>
            <a:picLocks noChangeAspect="1" noChangeArrowheads="1"/>
          </p:cNvPicPr>
          <p:nvPr/>
        </p:nvPicPr>
        <p:blipFill>
          <a:blip r:embed="rId3" cstate="print"/>
          <a:srcRect/>
          <a:stretch>
            <a:fillRect/>
          </a:stretch>
        </p:blipFill>
        <p:spPr bwMode="auto">
          <a:xfrm>
            <a:off x="1571604" y="4143380"/>
            <a:ext cx="1678239" cy="2524874"/>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effectLst>
        </p:spPr>
      </p:pic>
      <p:pic>
        <p:nvPicPr>
          <p:cNvPr id="8198" name="Picture 6" descr="C:\Users\Haniz\AppData\Local\Microsoft\Windows\Temporary Internet Files\Content.IE5\6CSC73M0\MPj04074690000[1].jpg"/>
          <p:cNvPicPr>
            <a:picLocks noChangeAspect="1" noChangeArrowheads="1"/>
          </p:cNvPicPr>
          <p:nvPr/>
        </p:nvPicPr>
        <p:blipFill>
          <a:blip r:embed="rId4" cstate="print"/>
          <a:srcRect/>
          <a:stretch>
            <a:fillRect/>
          </a:stretch>
        </p:blipFill>
        <p:spPr bwMode="auto">
          <a:xfrm>
            <a:off x="6072198" y="3643314"/>
            <a:ext cx="2337083" cy="2954535"/>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effectLst>
        </p:spPr>
      </p:pic>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Závislost</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normAutofit fontScale="77500" lnSpcReduction="20000"/>
          </a:bodyPr>
          <a:lstStyle/>
          <a:p>
            <a:r>
              <a:rPr lang="cs-CZ" b="1" dirty="0" smtClean="0">
                <a:latin typeface="Segoe Print" pitchFamily="2" charset="0"/>
              </a:rPr>
              <a:t>Riziko závislosti</a:t>
            </a:r>
            <a:r>
              <a:rPr lang="cs-CZ" dirty="0" smtClean="0">
                <a:latin typeface="Segoe Print" pitchFamily="2" charset="0"/>
              </a:rPr>
              <a:t>: Alkohol je zákonem povolená, přesto pro někoho tvrdá a silně návyková droga. Závislost na něm je nevyléčitelná choroba, kterou lze jen stabilizovat. U mladých lidí do 20 let vzniká závislost 10× rychleji než u dospělých. Bezpečná dávka pro dospělého je podle expertů ze Světové zdravotnické organizace (WHO) asi jedno velké pivo nebo 2 deci vína denně.</a:t>
            </a:r>
          </a:p>
          <a:p>
            <a:r>
              <a:rPr lang="cs-CZ" b="1" dirty="0" smtClean="0">
                <a:latin typeface="Segoe Print" pitchFamily="2" charset="0"/>
              </a:rPr>
              <a:t>Příznaky závislosti</a:t>
            </a:r>
            <a:r>
              <a:rPr lang="cs-CZ" dirty="0" smtClean="0">
                <a:latin typeface="Segoe Print" pitchFamily="2" charset="0"/>
              </a:rPr>
              <a:t>: Bez drogy neklid, třes rukou, úzkost, podrážděnost, nespavost, nevolnost. Časem se objevují poruchy paměti a soustředění, deprese, halucinace nebo sebevražedné tendence. Po dlouhodobém užívání může vysazení alkoholu ohrozit život.</a:t>
            </a:r>
          </a:p>
          <a:p>
            <a:endParaRPr lang="cs-CZ" dirty="0">
              <a:latin typeface="Segoe Print" pitchFamily="2" charset="0"/>
            </a:endParaRP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p:cNvPicPr>
            <a:picLocks noGrp="1" noChangeAspect="1" noChangeArrowheads="1"/>
          </p:cNvPicPr>
          <p:nvPr>
            <p:ph idx="1"/>
          </p:nvPr>
        </p:nvPicPr>
        <p:blipFill>
          <a:blip r:embed="rId2" cstate="print"/>
          <a:srcRect/>
          <a:stretch>
            <a:fillRect/>
          </a:stretch>
        </p:blipFill>
        <p:spPr bwMode="auto">
          <a:xfrm>
            <a:off x="428596" y="285728"/>
            <a:ext cx="8399559" cy="6286544"/>
          </a:xfrm>
          <a:prstGeom prst="roundRect">
            <a:avLst>
              <a:gd name="adj" fmla="val 8594"/>
            </a:avLst>
          </a:prstGeom>
          <a:solidFill>
            <a:srgbClr val="FFFFFF">
              <a:shade val="85000"/>
            </a:srgbClr>
          </a:solidFill>
          <a:ln>
            <a:solidFill>
              <a:srgbClr val="00B0F0"/>
            </a:solidFill>
          </a:ln>
          <a:effectLst>
            <a:glow rad="228600">
              <a:schemeClr val="accent1">
                <a:satMod val="175000"/>
                <a:alpha val="40000"/>
              </a:schemeClr>
            </a:glow>
          </a:effectLst>
        </p:spPr>
      </p:pic>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Předávkování</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lstStyle/>
          <a:p>
            <a:r>
              <a:rPr lang="cs-CZ" sz="2400" b="1" dirty="0" smtClean="0">
                <a:latin typeface="Segoe Print" pitchFamily="2" charset="0"/>
              </a:rPr>
              <a:t>Příznaky předávkování</a:t>
            </a:r>
            <a:r>
              <a:rPr lang="cs-CZ" sz="2400" dirty="0" smtClean="0">
                <a:latin typeface="Segoe Print" pitchFamily="2" charset="0"/>
              </a:rPr>
              <a:t>: Únava, zvracení, blednutí obličeje, necitlivost, inkontinence (pomočení se), bezvědomí, zástava dechu.</a:t>
            </a:r>
          </a:p>
          <a:p>
            <a:r>
              <a:rPr lang="cs-CZ" sz="2400" b="1" dirty="0" smtClean="0">
                <a:latin typeface="Segoe Print" pitchFamily="2" charset="0"/>
              </a:rPr>
              <a:t>Smrtelná dávka</a:t>
            </a:r>
            <a:r>
              <a:rPr lang="cs-CZ" sz="2400" dirty="0" smtClean="0">
                <a:latin typeface="Segoe Print" pitchFamily="2" charset="0"/>
              </a:rPr>
              <a:t>: 4,5 promile alkoholu v krvi. Počet promile lze vypočítat na -</a:t>
            </a:r>
            <a:r>
              <a:rPr lang="cs-CZ" sz="2400" u="sng" dirty="0" smtClean="0">
                <a:hlinkClick r:id="rId2"/>
              </a:rPr>
              <a:t>www.</a:t>
            </a:r>
            <a:r>
              <a:rPr lang="cs-CZ" sz="2400" u="sng" dirty="0" err="1" smtClean="0">
                <a:hlinkClick r:id="rId2"/>
              </a:rPr>
              <a:t>alkoholmetr.cz</a:t>
            </a:r>
            <a:endParaRPr lang="cs-CZ" sz="2400" u="sng" dirty="0" smtClean="0"/>
          </a:p>
          <a:p>
            <a:endParaRPr lang="cs-CZ" sz="2400" dirty="0" smtClean="0"/>
          </a:p>
          <a:p>
            <a:pPr>
              <a:buNone/>
            </a:pPr>
            <a:endParaRPr lang="cs-CZ" dirty="0"/>
          </a:p>
        </p:txBody>
      </p:sp>
      <p:pic>
        <p:nvPicPr>
          <p:cNvPr id="11268" name="Picture 4"/>
          <p:cNvPicPr>
            <a:picLocks noChangeAspect="1" noChangeArrowheads="1"/>
          </p:cNvPicPr>
          <p:nvPr/>
        </p:nvPicPr>
        <p:blipFill>
          <a:blip r:embed="rId3" cstate="print"/>
          <a:srcRect/>
          <a:stretch>
            <a:fillRect/>
          </a:stretch>
        </p:blipFill>
        <p:spPr bwMode="auto">
          <a:xfrm>
            <a:off x="3929058" y="3643314"/>
            <a:ext cx="4472703" cy="2928958"/>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effectLst>
        </p:spPr>
      </p:pic>
      <p:pic>
        <p:nvPicPr>
          <p:cNvPr id="11270" name="Picture 6" descr="C:\Users\Haniz\AppData\Local\Microsoft\Windows\Temporary Internet Files\Content.IE5\UTXP8A6N\MCj01989700000[1].wmf"/>
          <p:cNvPicPr>
            <a:picLocks noChangeAspect="1" noChangeArrowheads="1"/>
          </p:cNvPicPr>
          <p:nvPr/>
        </p:nvPicPr>
        <p:blipFill>
          <a:blip r:embed="rId4" cstate="print"/>
          <a:srcRect/>
          <a:stretch>
            <a:fillRect/>
          </a:stretch>
        </p:blipFill>
        <p:spPr bwMode="auto">
          <a:xfrm>
            <a:off x="7295645" y="285728"/>
            <a:ext cx="1848355" cy="1854211"/>
          </a:xfrm>
          <a:prstGeom prst="rect">
            <a:avLst/>
          </a:prstGeom>
          <a:noFill/>
        </p:spPr>
      </p:pic>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4338" name="Picture 2"/>
          <p:cNvPicPr>
            <a:picLocks noGrp="1" noChangeAspect="1" noChangeArrowheads="1"/>
          </p:cNvPicPr>
          <p:nvPr>
            <p:ph idx="1"/>
          </p:nvPr>
        </p:nvPicPr>
        <p:blipFill>
          <a:blip r:embed="rId2" cstate="print"/>
          <a:srcRect/>
          <a:stretch>
            <a:fillRect/>
          </a:stretch>
        </p:blipFill>
        <p:spPr bwMode="auto">
          <a:xfrm>
            <a:off x="5214942" y="4071942"/>
            <a:ext cx="3429024" cy="2571768"/>
          </a:xfrm>
          <a:prstGeom prst="rect">
            <a:avLst/>
          </a:prstGeom>
          <a:noFill/>
          <a:ln w="9525">
            <a:noFill/>
            <a:miter lim="800000"/>
            <a:headEnd/>
            <a:tailEnd/>
          </a:ln>
        </p:spPr>
      </p:pic>
      <p:sp>
        <p:nvSpPr>
          <p:cNvPr id="6" name="Šipka dolů 5"/>
          <p:cNvSpPr/>
          <p:nvPr/>
        </p:nvSpPr>
        <p:spPr>
          <a:xfrm>
            <a:off x="6500826" y="3357562"/>
            <a:ext cx="571504" cy="642942"/>
          </a:xfrm>
          <a:prstGeom prst="downArrow">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Šipka doprava 6"/>
          <p:cNvSpPr/>
          <p:nvPr/>
        </p:nvSpPr>
        <p:spPr>
          <a:xfrm>
            <a:off x="4500562" y="1500174"/>
            <a:ext cx="642942" cy="714380"/>
          </a:xfrm>
          <a:prstGeom prst="rightArrow">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a:p>
        </p:txBody>
      </p:sp>
      <p:pic>
        <p:nvPicPr>
          <p:cNvPr id="14340" name="Picture 4"/>
          <p:cNvPicPr>
            <a:picLocks noChangeAspect="1" noChangeArrowheads="1"/>
          </p:cNvPicPr>
          <p:nvPr/>
        </p:nvPicPr>
        <p:blipFill>
          <a:blip r:embed="rId3" cstate="print"/>
          <a:srcRect/>
          <a:stretch>
            <a:fillRect/>
          </a:stretch>
        </p:blipFill>
        <p:spPr bwMode="auto">
          <a:xfrm>
            <a:off x="500033" y="357166"/>
            <a:ext cx="3681061" cy="2643206"/>
          </a:xfrm>
          <a:prstGeom prst="rect">
            <a:avLst/>
          </a:prstGeom>
          <a:noFill/>
          <a:ln w="9525">
            <a:noFill/>
            <a:miter lim="800000"/>
            <a:headEnd/>
            <a:tailEnd/>
          </a:ln>
        </p:spPr>
      </p:pic>
      <p:pic>
        <p:nvPicPr>
          <p:cNvPr id="14341" name="Picture 5"/>
          <p:cNvPicPr>
            <a:picLocks noChangeAspect="1" noChangeArrowheads="1"/>
          </p:cNvPicPr>
          <p:nvPr/>
        </p:nvPicPr>
        <p:blipFill>
          <a:blip r:embed="rId4" cstate="print"/>
          <a:srcRect/>
          <a:stretch>
            <a:fillRect/>
          </a:stretch>
        </p:blipFill>
        <p:spPr bwMode="auto">
          <a:xfrm>
            <a:off x="5572132" y="357166"/>
            <a:ext cx="2744252" cy="2824169"/>
          </a:xfrm>
          <a:prstGeom prst="rect">
            <a:avLst/>
          </a:prstGeom>
          <a:noFill/>
          <a:ln w="9525">
            <a:noFill/>
            <a:miter lim="800000"/>
            <a:headEnd/>
            <a:tailEnd/>
          </a:ln>
        </p:spPr>
      </p:pic>
      <p:sp>
        <p:nvSpPr>
          <p:cNvPr id="10" name="Šipka doleva 9"/>
          <p:cNvSpPr/>
          <p:nvPr/>
        </p:nvSpPr>
        <p:spPr>
          <a:xfrm>
            <a:off x="4143372" y="5143512"/>
            <a:ext cx="714380" cy="642942"/>
          </a:xfrm>
          <a:prstGeom prst="leftArrow">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342" name="Picture 6"/>
          <p:cNvPicPr>
            <a:picLocks noChangeAspect="1" noChangeArrowheads="1"/>
          </p:cNvPicPr>
          <p:nvPr/>
        </p:nvPicPr>
        <p:blipFill>
          <a:blip r:embed="rId5" cstate="print"/>
          <a:srcRect/>
          <a:stretch>
            <a:fillRect/>
          </a:stretch>
        </p:blipFill>
        <p:spPr bwMode="auto">
          <a:xfrm>
            <a:off x="928662" y="3357562"/>
            <a:ext cx="2857520" cy="3326051"/>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Zdravotní potíže</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normAutofit fontScale="92500" lnSpcReduction="10000"/>
          </a:bodyPr>
          <a:lstStyle/>
          <a:p>
            <a:r>
              <a:rPr lang="cs-CZ" sz="2800" b="1" dirty="0" smtClean="0">
                <a:latin typeface="Segoe Print" pitchFamily="2" charset="0"/>
              </a:rPr>
              <a:t>První pomoc</a:t>
            </a:r>
            <a:r>
              <a:rPr lang="cs-CZ" sz="2800" dirty="0" smtClean="0">
                <a:latin typeface="Segoe Print" pitchFamily="2" charset="0"/>
              </a:rPr>
              <a:t>: Okamžitě volejte 155. Než záchranka přijede, udržujte opilého při vědomí. Když nic nezabírá, dejte mu facku nebo ho polijte studenou vodou. Nesnažte se ho probrat černou kávou, nepomáhá to.</a:t>
            </a:r>
          </a:p>
          <a:p>
            <a:r>
              <a:rPr lang="cs-CZ" sz="2800" b="1" dirty="0" smtClean="0">
                <a:latin typeface="Segoe Print" pitchFamily="2" charset="0"/>
              </a:rPr>
              <a:t>Zdravotní rizika</a:t>
            </a:r>
            <a:r>
              <a:rPr lang="cs-CZ" sz="2800" dirty="0" smtClean="0">
                <a:latin typeface="Segoe Print" pitchFamily="2" charset="0"/>
              </a:rPr>
              <a:t>: Onemocnění jater, poškození nervového systému (poruchy paměti, psychózy), oslabení imunity (větší riziko infekcí a nádorů, u žen především rakovina prsní žlázy).</a:t>
            </a:r>
          </a:p>
          <a:p>
            <a:endParaRPr lang="cs-CZ" dirty="0"/>
          </a:p>
        </p:txBody>
      </p:sp>
      <p:pic>
        <p:nvPicPr>
          <p:cNvPr id="12294" name="Picture 6"/>
          <p:cNvPicPr>
            <a:picLocks noChangeAspect="1" noChangeArrowheads="1"/>
          </p:cNvPicPr>
          <p:nvPr/>
        </p:nvPicPr>
        <p:blipFill>
          <a:blip r:embed="rId2" cstate="print"/>
          <a:srcRect/>
          <a:stretch>
            <a:fillRect/>
          </a:stretch>
        </p:blipFill>
        <p:spPr bwMode="auto">
          <a:xfrm>
            <a:off x="7429520" y="2857496"/>
            <a:ext cx="1535917" cy="3071834"/>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reflection blurRad="12700" stA="38000" endPos="28000" dist="5000" dir="5400000" sy="-100000" algn="bl" rotWithShape="0"/>
          </a:effectLst>
        </p:spPr>
      </p:pic>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Statistika</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lstStyle/>
          <a:p>
            <a:r>
              <a:rPr lang="cs-CZ" sz="2400" dirty="0" smtClean="0">
                <a:latin typeface="Segoe Print" pitchFamily="2" charset="0"/>
              </a:rPr>
              <a:t>V ČR se děti setkávají s alkoholem průměrně v 11 letech, což je nejdříve v EU. Pětatřicet procent dětí ve věku 10 let už alkohol vyzkoušelo. Třináct procent dětí ve věku 13-15 let se pije 3× do měsíce. Na nemoci způsobené alkoholismem zemře v ČR ročně asi 4000 mužů a 2000 žen.</a:t>
            </a:r>
          </a:p>
          <a:p>
            <a:endParaRPr lang="cs-CZ" dirty="0"/>
          </a:p>
        </p:txBody>
      </p:sp>
      <p:pic>
        <p:nvPicPr>
          <p:cNvPr id="13314" name="Picture 2"/>
          <p:cNvPicPr>
            <a:picLocks noChangeAspect="1" noChangeArrowheads="1"/>
          </p:cNvPicPr>
          <p:nvPr/>
        </p:nvPicPr>
        <p:blipFill>
          <a:blip r:embed="rId2" cstate="print"/>
          <a:srcRect/>
          <a:stretch>
            <a:fillRect/>
          </a:stretch>
        </p:blipFill>
        <p:spPr bwMode="auto">
          <a:xfrm>
            <a:off x="5429256" y="4286256"/>
            <a:ext cx="3065799" cy="2304216"/>
          </a:xfrm>
          <a:prstGeom prst="rect">
            <a:avLst/>
          </a:prstGeom>
          <a:noFill/>
          <a:ln w="9525">
            <a:solidFill>
              <a:srgbClr val="00B0F0"/>
            </a:solidFill>
            <a:miter lim="800000"/>
            <a:headEnd/>
            <a:tailEnd/>
          </a:ln>
          <a:effectLst>
            <a:glow rad="139700">
              <a:schemeClr val="accent1">
                <a:satMod val="175000"/>
                <a:alpha val="40000"/>
              </a:schemeClr>
            </a:glow>
          </a:effectLst>
        </p:spPr>
      </p:pic>
      <p:pic>
        <p:nvPicPr>
          <p:cNvPr id="13315" name="Picture 3"/>
          <p:cNvPicPr>
            <a:picLocks noChangeAspect="1" noChangeArrowheads="1"/>
          </p:cNvPicPr>
          <p:nvPr/>
        </p:nvPicPr>
        <p:blipFill>
          <a:blip r:embed="rId3" cstate="print"/>
          <a:srcRect/>
          <a:stretch>
            <a:fillRect/>
          </a:stretch>
        </p:blipFill>
        <p:spPr bwMode="auto">
          <a:xfrm>
            <a:off x="1285852" y="4714884"/>
            <a:ext cx="2756586" cy="1571636"/>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reflection blurRad="12700" stA="38000" endPos="28000" dist="5000" dir="5400000" sy="-100000" algn="bl" rotWithShape="0"/>
          </a:effectLst>
        </p:spPr>
      </p:pic>
    </p:spTree>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8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cs typeface="MV Boli" pitchFamily="2" charset="0"/>
              </a:rPr>
              <a:t>Nikotin</a:t>
            </a:r>
            <a:r>
              <a:rPr lang="cs-CZ" sz="9800" b="1" dirty="0" smtClean="0">
                <a:ln w="12700">
                  <a:solidFill>
                    <a:srgbClr val="00B0F0"/>
                  </a:solidFill>
                  <a:prstDash val="solid"/>
                </a:ln>
                <a:solidFill>
                  <a:schemeClr val="bg1"/>
                </a:solidFill>
                <a:effectLst>
                  <a:outerShdw blurRad="41275" dist="20320" dir="1800000" algn="tl" rotWithShape="0">
                    <a:srgbClr val="000000">
                      <a:alpha val="40000"/>
                    </a:srgbClr>
                  </a:outerShdw>
                </a:effectLst>
                <a:latin typeface="Tempus Sans ITC" pitchFamily="82" charset="0"/>
                <a:cs typeface="MV Boli" pitchFamily="2" charset="0"/>
              </a:rPr>
              <a:t> </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solidFill>
                  <a:schemeClr val="tx1">
                    <a:lumMod val="85000"/>
                  </a:schemeClr>
                </a:solidFill>
                <a:latin typeface="Segoe Print" pitchFamily="2" charset="0"/>
              </a:rPr>
              <a:t>ÚČINNÁ LÁTKA:</a:t>
            </a:r>
            <a:r>
              <a:rPr lang="cs-CZ" dirty="0" smtClean="0">
                <a:solidFill>
                  <a:schemeClr val="tx1">
                    <a:lumMod val="85000"/>
                  </a:schemeClr>
                </a:solidFill>
                <a:latin typeface="Segoe Print" pitchFamily="2" charset="0"/>
              </a:rPr>
              <a:t> Alkaloid v listech tabáku.</a:t>
            </a:r>
          </a:p>
          <a:p>
            <a:r>
              <a:rPr lang="cs-CZ" b="1" dirty="0" smtClean="0">
                <a:solidFill>
                  <a:schemeClr val="tx1">
                    <a:lumMod val="85000"/>
                  </a:schemeClr>
                </a:solidFill>
                <a:latin typeface="Segoe Print" pitchFamily="2" charset="0"/>
              </a:rPr>
              <a:t>PŮVOD:</a:t>
            </a:r>
            <a:r>
              <a:rPr lang="cs-CZ" dirty="0" smtClean="0">
                <a:solidFill>
                  <a:schemeClr val="tx1">
                    <a:lumMod val="85000"/>
                  </a:schemeClr>
                </a:solidFill>
                <a:latin typeface="Segoe Print" pitchFamily="2" charset="0"/>
              </a:rPr>
              <a:t> Jižní Amerika, kde tabák používaly indiáni při náboženských rituálech. Do Evropy jej přivezli námořníci Kryštofa Kolumba roku 1492, cigarety však byly až do začátku 20. století, kdy se začaly strojově vyrábět, neznámým pojmem.</a:t>
            </a:r>
          </a:p>
          <a:p>
            <a:r>
              <a:rPr lang="cs-CZ" b="1" dirty="0" smtClean="0">
                <a:solidFill>
                  <a:schemeClr val="tx1">
                    <a:lumMod val="85000"/>
                  </a:schemeClr>
                </a:solidFill>
                <a:latin typeface="Segoe Print" pitchFamily="2" charset="0"/>
              </a:rPr>
              <a:t>ZPŮSOB UŽITÍ: </a:t>
            </a:r>
            <a:r>
              <a:rPr lang="cs-CZ" dirty="0" smtClean="0">
                <a:solidFill>
                  <a:schemeClr val="tx1">
                    <a:lumMod val="85000"/>
                  </a:schemeClr>
                </a:solidFill>
                <a:latin typeface="Segoe Print" pitchFamily="2" charset="0"/>
              </a:rPr>
              <a:t>Kouření, žvýkání speciálního tabáku, šňupání nebo nikotinové náplasti a žvýkačky.</a:t>
            </a:r>
          </a:p>
          <a:p>
            <a:endParaRPr lang="cs-CZ" dirty="0"/>
          </a:p>
        </p:txBody>
      </p:sp>
      <p:pic>
        <p:nvPicPr>
          <p:cNvPr id="2050" name="Picture 2" descr="C:\Documents and Settings\Student\Local Settings\Temporary Internet Files\Content.IE5\EF06179Z\MCj02909550000[1].wmf"/>
          <p:cNvPicPr>
            <a:picLocks noChangeAspect="1" noChangeArrowheads="1"/>
          </p:cNvPicPr>
          <p:nvPr/>
        </p:nvPicPr>
        <p:blipFill>
          <a:blip r:embed="rId2" cstate="print"/>
          <a:srcRect/>
          <a:stretch>
            <a:fillRect/>
          </a:stretch>
        </p:blipFill>
        <p:spPr bwMode="auto">
          <a:xfrm>
            <a:off x="6715140" y="4857761"/>
            <a:ext cx="2206613" cy="1729096"/>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7200" b="1" dirty="0" smtClean="0">
                <a:ln w="12700">
                  <a:solidFill>
                    <a:srgbClr val="00B0F0"/>
                  </a:solidFill>
                  <a:prstDash val="solid"/>
                </a:ln>
                <a:solidFill>
                  <a:schemeClr val="bg1"/>
                </a:solidFill>
                <a:effectLst>
                  <a:glow rad="101600">
                    <a:schemeClr val="accent1">
                      <a:satMod val="175000"/>
                      <a:alpha val="40000"/>
                    </a:schemeClr>
                  </a:glow>
                  <a:outerShdw blurRad="41275" dist="20320" dir="1800000" algn="tl" rotWithShape="0">
                    <a:srgbClr val="000000">
                      <a:alpha val="40000"/>
                    </a:srgbClr>
                  </a:outerShdw>
                </a:effectLst>
                <a:latin typeface="Arial Rounded MT Bold" pitchFamily="34" charset="0"/>
              </a:rPr>
              <a:t>Co to dělá </a:t>
            </a:r>
            <a:endParaRPr lang="cs-CZ" sz="7200" b="1" dirty="0">
              <a:ln w="12700">
                <a:solidFill>
                  <a:srgbClr val="00B0F0"/>
                </a:solidFill>
                <a:prstDash val="solid"/>
              </a:ln>
              <a:solidFill>
                <a:schemeClr val="bg1"/>
              </a:solidFill>
              <a:effectLst>
                <a:glow rad="1016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normAutofit/>
          </a:bodyPr>
          <a:lstStyle/>
          <a:p>
            <a:r>
              <a:rPr lang="cs-CZ" sz="3200" dirty="0" smtClean="0">
                <a:solidFill>
                  <a:schemeClr val="tx1">
                    <a:lumMod val="85000"/>
                  </a:schemeClr>
                </a:solidFill>
                <a:latin typeface="Segoe Print" pitchFamily="2" charset="0"/>
              </a:rPr>
              <a:t>Člověk se při kouření krátkodobě uvolní, lépe se soustředí a odstraní stres.</a:t>
            </a:r>
          </a:p>
          <a:p>
            <a:endParaRPr lang="cs-CZ" dirty="0"/>
          </a:p>
        </p:txBody>
      </p:sp>
      <p:pic>
        <p:nvPicPr>
          <p:cNvPr id="3074" name="Picture 2"/>
          <p:cNvPicPr>
            <a:picLocks noChangeAspect="1" noChangeArrowheads="1"/>
          </p:cNvPicPr>
          <p:nvPr/>
        </p:nvPicPr>
        <p:blipFill>
          <a:blip r:embed="rId2" cstate="print"/>
          <a:srcRect/>
          <a:stretch>
            <a:fillRect/>
          </a:stretch>
        </p:blipFill>
        <p:spPr bwMode="auto">
          <a:xfrm>
            <a:off x="571472" y="3286124"/>
            <a:ext cx="2214579" cy="332186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000498" y="3643314"/>
            <a:ext cx="4907831" cy="2714644"/>
          </a:xfrm>
          <a:prstGeom prst="rect">
            <a:avLst/>
          </a:prstGeom>
          <a:noFill/>
          <a:ln w="9525">
            <a:noFill/>
            <a:miter lim="800000"/>
            <a:headEnd/>
            <a:tailEnd/>
          </a:ln>
        </p:spPr>
      </p:pic>
      <p:sp>
        <p:nvSpPr>
          <p:cNvPr id="6" name="Šipka doprava 5"/>
          <p:cNvSpPr/>
          <p:nvPr/>
        </p:nvSpPr>
        <p:spPr>
          <a:xfrm>
            <a:off x="2928926" y="4929198"/>
            <a:ext cx="928695" cy="857256"/>
          </a:xfrm>
          <a:prstGeom prst="rightArrow">
            <a:avLst/>
          </a:prstGeom>
          <a:ln>
            <a:solidFill>
              <a:srgbClr val="00B0F0"/>
            </a:solidFill>
          </a:ln>
          <a:effectLst>
            <a:glow rad="139700">
              <a:schemeClr val="accent1">
                <a:satMod val="175000"/>
                <a:alpha val="40000"/>
              </a:schemeClr>
            </a:glow>
          </a:effectLst>
        </p:spPr>
        <p:style>
          <a:lnRef idx="1">
            <a:schemeClr val="dk1"/>
          </a:lnRef>
          <a:fillRef idx="3">
            <a:schemeClr val="dk1"/>
          </a:fillRef>
          <a:effectRef idx="2">
            <a:schemeClr val="dk1"/>
          </a:effectRef>
          <a:fontRef idx="minor">
            <a:schemeClr val="lt1"/>
          </a:fontRef>
        </p:style>
        <p:txBody>
          <a:bodyPr rtlCol="0" anchor="ctr"/>
          <a:lstStyle/>
          <a:p>
            <a:pPr algn="ctr"/>
            <a:endParaRPr lang="cs-CZ"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Závislost</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normAutofit fontScale="32500" lnSpcReduction="20000"/>
          </a:bodyPr>
          <a:lstStyle/>
          <a:p>
            <a:r>
              <a:rPr lang="cs-CZ" sz="7400" b="1" dirty="0" smtClean="0">
                <a:latin typeface="Segoe Print" pitchFamily="2" charset="0"/>
              </a:rPr>
              <a:t>RIZIKO ZÁVISTLOSTI: </a:t>
            </a:r>
            <a:r>
              <a:rPr lang="cs-CZ" sz="7400" dirty="0" smtClean="0">
                <a:latin typeface="Segoe Print" pitchFamily="2" charset="0"/>
              </a:rPr>
              <a:t>Nebezpečí silné psychosociální závislosti – ranní kouření s partou před školou je zpočátku společenským rituálem, později však na nikotinu vzniká psychická i fyzická závislost. Při kouření si zvyknete na celou řadu věcí. Je to chuť, vůně, zaměstnání rukou, kamarád, co kouří s vámi apod. Nakonec už kouřit nechcete, ale musíte.</a:t>
            </a:r>
          </a:p>
          <a:p>
            <a:r>
              <a:rPr lang="cs-CZ" sz="7400" b="1" dirty="0" smtClean="0">
                <a:latin typeface="Segoe Print" pitchFamily="2" charset="0"/>
              </a:rPr>
              <a:t>PŘÍZNAKY ZÁVISLOSTI: </a:t>
            </a:r>
            <a:r>
              <a:rPr lang="cs-CZ" sz="7400" dirty="0" smtClean="0">
                <a:latin typeface="Segoe Print" pitchFamily="2" charset="0"/>
              </a:rPr>
              <a:t>Při nedostupnosti drogy nervozita, nesoustředění, podrážděnost, nespavost, bolesti hlavy, deprese.</a:t>
            </a:r>
          </a:p>
          <a:p>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7286644" y="357167"/>
            <a:ext cx="1643755" cy="2286016"/>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p:cNvPicPr>
            <a:picLocks noChangeAspect="1" noChangeArrowheads="1"/>
          </p:cNvPicPr>
          <p:nvPr/>
        </p:nvPicPr>
        <p:blipFill>
          <a:blip r:embed="rId2" cstate="print"/>
          <a:srcRect/>
          <a:stretch>
            <a:fillRect/>
          </a:stretch>
        </p:blipFill>
        <p:spPr bwMode="auto">
          <a:xfrm>
            <a:off x="285721" y="214290"/>
            <a:ext cx="3871513" cy="2593914"/>
          </a:xfrm>
          <a:prstGeom prst="rect">
            <a:avLst/>
          </a:prstGeom>
          <a:noFill/>
          <a:ln w="9525">
            <a:noFill/>
            <a:miter lim="800000"/>
            <a:headEnd/>
            <a:tailEnd/>
          </a:ln>
        </p:spPr>
      </p:pic>
      <p:pic>
        <p:nvPicPr>
          <p:cNvPr id="2058" name="Picture 10" descr="C:\Users\Haniz\AppData\Local\Microsoft\Windows\Temporary Internet Files\Content.IE5\UTXP8A6N\MPj03860830000[1].jpg"/>
          <p:cNvPicPr>
            <a:picLocks noChangeAspect="1" noChangeArrowheads="1"/>
          </p:cNvPicPr>
          <p:nvPr/>
        </p:nvPicPr>
        <p:blipFill>
          <a:blip r:embed="rId3" cstate="print"/>
          <a:srcRect/>
          <a:stretch>
            <a:fillRect/>
          </a:stretch>
        </p:blipFill>
        <p:spPr bwMode="auto">
          <a:xfrm>
            <a:off x="4857752" y="4071943"/>
            <a:ext cx="3986240" cy="2541152"/>
          </a:xfrm>
          <a:prstGeom prst="rect">
            <a:avLst/>
          </a:prstGeom>
          <a:noFill/>
        </p:spPr>
      </p:pic>
      <p:sp>
        <p:nvSpPr>
          <p:cNvPr id="16" name="Šipka doprava 15"/>
          <p:cNvSpPr/>
          <p:nvPr/>
        </p:nvSpPr>
        <p:spPr>
          <a:xfrm>
            <a:off x="4286248" y="1285860"/>
            <a:ext cx="857256" cy="785818"/>
          </a:xfrm>
          <a:prstGeom prst="rightArrow">
            <a:avLst/>
          </a:prstGeom>
          <a:ln>
            <a:solidFill>
              <a:srgbClr val="00B0F0"/>
            </a:solidFill>
          </a:ln>
          <a:effectLst>
            <a:glow rad="1016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b="1">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Šipka dolů 18"/>
          <p:cNvSpPr/>
          <p:nvPr/>
        </p:nvSpPr>
        <p:spPr>
          <a:xfrm>
            <a:off x="6643703" y="3357562"/>
            <a:ext cx="857256" cy="642942"/>
          </a:xfrm>
          <a:prstGeom prst="downArrow">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a:ln>
                <a:solidFill>
                  <a:srgbClr val="00B0F0"/>
                </a:solidFill>
              </a:ln>
            </a:endParaRPr>
          </a:p>
        </p:txBody>
      </p:sp>
      <p:pic>
        <p:nvPicPr>
          <p:cNvPr id="2062" name="Picture 14"/>
          <p:cNvPicPr>
            <a:picLocks noGrp="1" noChangeAspect="1" noChangeArrowheads="1"/>
          </p:cNvPicPr>
          <p:nvPr>
            <p:ph idx="1"/>
          </p:nvPr>
        </p:nvPicPr>
        <p:blipFill>
          <a:blip r:embed="rId4" cstate="print"/>
          <a:srcRect/>
          <a:stretch>
            <a:fillRect/>
          </a:stretch>
        </p:blipFill>
        <p:spPr bwMode="auto">
          <a:xfrm>
            <a:off x="428597" y="3000373"/>
            <a:ext cx="3218833" cy="3591446"/>
          </a:xfrm>
          <a:prstGeom prst="rect">
            <a:avLst/>
          </a:prstGeom>
          <a:noFill/>
          <a:ln w="9525">
            <a:noFill/>
            <a:miter lim="800000"/>
            <a:headEnd/>
            <a:tailEnd/>
          </a:ln>
        </p:spPr>
      </p:pic>
      <p:sp>
        <p:nvSpPr>
          <p:cNvPr id="23" name="Šipka doleva 22"/>
          <p:cNvSpPr/>
          <p:nvPr/>
        </p:nvSpPr>
        <p:spPr>
          <a:xfrm>
            <a:off x="3857620" y="5000637"/>
            <a:ext cx="785819" cy="785818"/>
          </a:xfrm>
          <a:prstGeom prst="leftArrow">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a:ln>
                <a:solidFill>
                  <a:srgbClr val="00B0F0"/>
                </a:solidFill>
              </a:ln>
              <a:effectLst>
                <a:glow rad="139700">
                  <a:schemeClr val="accent1">
                    <a:satMod val="175000"/>
                    <a:alpha val="40000"/>
                  </a:schemeClr>
                </a:glow>
              </a:effectLst>
            </a:endParaRPr>
          </a:p>
        </p:txBody>
      </p:sp>
      <p:pic>
        <p:nvPicPr>
          <p:cNvPr id="2064" name="Picture 16"/>
          <p:cNvPicPr>
            <a:picLocks noChangeAspect="1" noChangeArrowheads="1"/>
          </p:cNvPicPr>
          <p:nvPr/>
        </p:nvPicPr>
        <p:blipFill>
          <a:blip r:embed="rId5" cstate="print"/>
          <a:srcRect/>
          <a:stretch>
            <a:fillRect/>
          </a:stretch>
        </p:blipFill>
        <p:spPr bwMode="auto">
          <a:xfrm>
            <a:off x="5143504" y="357166"/>
            <a:ext cx="3810000" cy="28575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Předávkování</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normAutofit fontScale="77500" lnSpcReduction="20000"/>
          </a:bodyPr>
          <a:lstStyle/>
          <a:p>
            <a:r>
              <a:rPr lang="cs-CZ" sz="3100" b="1" dirty="0" smtClean="0">
                <a:latin typeface="Segoe Print" pitchFamily="2" charset="0"/>
              </a:rPr>
              <a:t>PŘÍZNAKY PŘEDÁVKOVÁNÍ: </a:t>
            </a:r>
            <a:r>
              <a:rPr lang="cs-CZ" sz="3100" dirty="0" smtClean="0">
                <a:latin typeface="Segoe Print" pitchFamily="2" charset="0"/>
              </a:rPr>
              <a:t>Bolesti hlavy, podráždění sliznic (škrábání v krku), tlak na hrudníku a žaludeční nevolnost. Otrava nikotinem je spíš výjimečná (smrtelná dávka se pohybuje okolo 80 mg nikotinu v krvi, z jedné cigarety přechází do krve asi 0.25 mg), projevuje se například cyanózou (modré zabarvení kůže a sliznic způsobené nedostatečným okysličením), zvýšeným tepem, pocením, křečemi a ztrátou vědomí.</a:t>
            </a:r>
          </a:p>
          <a:p>
            <a:r>
              <a:rPr lang="cs-CZ" sz="3100" b="1" dirty="0" smtClean="0">
                <a:latin typeface="Segoe Print" pitchFamily="2" charset="0"/>
              </a:rPr>
              <a:t>PRVNÍ POMOC: </a:t>
            </a:r>
            <a:r>
              <a:rPr lang="cs-CZ" sz="3100" dirty="0" smtClean="0">
                <a:latin typeface="Segoe Print" pitchFamily="2" charset="0"/>
              </a:rPr>
              <a:t>V případě cyanózy volejte okamžitě lékaře.</a:t>
            </a:r>
          </a:p>
          <a:p>
            <a:endParaRPr lang="cs-CZ" dirty="0"/>
          </a:p>
        </p:txBody>
      </p:sp>
      <p:pic>
        <p:nvPicPr>
          <p:cNvPr id="3085" name="Picture 13" descr="C:\Users\Haniz\AppData\Local\Microsoft\Windows\Temporary Internet Files\Content.IE5\EGWFIKM7\MCHH00784_0000[1].wmf"/>
          <p:cNvPicPr>
            <a:picLocks noChangeAspect="1" noChangeArrowheads="1"/>
          </p:cNvPicPr>
          <p:nvPr/>
        </p:nvPicPr>
        <p:blipFill>
          <a:blip r:embed="rId2" cstate="print"/>
          <a:srcRect/>
          <a:stretch>
            <a:fillRect/>
          </a:stretch>
        </p:blipFill>
        <p:spPr bwMode="auto">
          <a:xfrm>
            <a:off x="6215073" y="857233"/>
            <a:ext cx="1797051" cy="625475"/>
          </a:xfrm>
          <a:prstGeom prst="rect">
            <a:avLst/>
          </a:prstGeom>
          <a:noFill/>
        </p:spPr>
      </p:pic>
      <p:sp>
        <p:nvSpPr>
          <p:cNvPr id="17" name="Mrak 16"/>
          <p:cNvSpPr/>
          <p:nvPr/>
        </p:nvSpPr>
        <p:spPr>
          <a:xfrm>
            <a:off x="7715273" y="642919"/>
            <a:ext cx="1000132"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1">
                    <a:lumMod val="50000"/>
                  </a:schemeClr>
                </a:solidFill>
                <a:prstDash val="solid"/>
              </a:ln>
              <a:solidFill>
                <a:schemeClr val="tx1">
                  <a:lumMod val="50000"/>
                </a:schemeClr>
              </a:solidFill>
              <a:effectLst>
                <a:outerShdw blurRad="41275" dist="20320" dir="1800000" algn="tl" rotWithShape="0">
                  <a:srgbClr val="000000">
                    <a:alpha val="40000"/>
                  </a:srgbClr>
                </a:outerShdw>
              </a:effectLst>
            </a:endParaRPr>
          </a:p>
        </p:txBody>
      </p:sp>
      <p:pic>
        <p:nvPicPr>
          <p:cNvPr id="3089" name="Picture 17"/>
          <p:cNvPicPr>
            <a:picLocks noChangeAspect="1" noChangeArrowheads="1"/>
          </p:cNvPicPr>
          <p:nvPr/>
        </p:nvPicPr>
        <p:blipFill>
          <a:blip r:embed="rId3" cstate="print"/>
          <a:srcRect/>
          <a:stretch>
            <a:fillRect/>
          </a:stretch>
        </p:blipFill>
        <p:spPr bwMode="auto">
          <a:xfrm>
            <a:off x="5929323" y="5000637"/>
            <a:ext cx="2905188" cy="163416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Zdravotní rizika</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normAutofit/>
          </a:bodyPr>
          <a:lstStyle/>
          <a:p>
            <a:r>
              <a:rPr lang="cs-CZ" sz="2400" dirty="0" smtClean="0">
                <a:latin typeface="Segoe Print" pitchFamily="2" charset="0"/>
              </a:rPr>
              <a:t>Kornatění tepen, infarkt myokardu, mozková mrtvice, žaludeční vředy, rozedma plic, rakovina plic a hrtanu.</a:t>
            </a:r>
          </a:p>
          <a:p>
            <a:endParaRPr lang="cs-CZ" sz="2400" dirty="0">
              <a:latin typeface="Segoe Print" pitchFamily="2" charset="0"/>
            </a:endParaRPr>
          </a:p>
        </p:txBody>
      </p:sp>
      <p:pic>
        <p:nvPicPr>
          <p:cNvPr id="5122" name="Picture 2"/>
          <p:cNvPicPr>
            <a:picLocks noChangeAspect="1" noChangeArrowheads="1"/>
          </p:cNvPicPr>
          <p:nvPr/>
        </p:nvPicPr>
        <p:blipFill>
          <a:blip r:embed="rId2" cstate="print"/>
          <a:srcRect/>
          <a:stretch>
            <a:fillRect/>
          </a:stretch>
        </p:blipFill>
        <p:spPr bwMode="auto">
          <a:xfrm>
            <a:off x="428597" y="2928935"/>
            <a:ext cx="1397731" cy="1857388"/>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effectLst>
        </p:spPr>
      </p:pic>
      <p:pic>
        <p:nvPicPr>
          <p:cNvPr id="5123" name="Picture 3"/>
          <p:cNvPicPr>
            <a:picLocks noChangeAspect="1" noChangeArrowheads="1"/>
          </p:cNvPicPr>
          <p:nvPr/>
        </p:nvPicPr>
        <p:blipFill>
          <a:blip r:embed="rId3" cstate="print"/>
          <a:srcRect/>
          <a:stretch>
            <a:fillRect/>
          </a:stretch>
        </p:blipFill>
        <p:spPr bwMode="auto">
          <a:xfrm>
            <a:off x="2857488" y="2928934"/>
            <a:ext cx="1436779" cy="1928826"/>
          </a:xfrm>
          <a:prstGeom prst="roundRect">
            <a:avLst>
              <a:gd name="adj" fmla="val 8594"/>
            </a:avLst>
          </a:prstGeom>
          <a:solidFill>
            <a:srgbClr val="FFFFFF">
              <a:shade val="85000"/>
            </a:srgbClr>
          </a:solidFill>
          <a:ln>
            <a:solidFill>
              <a:srgbClr val="00B0F0"/>
            </a:solidFill>
          </a:ln>
          <a:effectLst>
            <a:glow rad="139700">
              <a:schemeClr val="accent1">
                <a:satMod val="175000"/>
                <a:alpha val="40000"/>
              </a:schemeClr>
            </a:glow>
          </a:effectLst>
        </p:spPr>
      </p:pic>
      <p:sp>
        <p:nvSpPr>
          <p:cNvPr id="6" name="Šipka doprava 5"/>
          <p:cNvSpPr/>
          <p:nvPr/>
        </p:nvSpPr>
        <p:spPr>
          <a:xfrm>
            <a:off x="2071670" y="3714753"/>
            <a:ext cx="642943" cy="571504"/>
          </a:xfrm>
          <a:prstGeom prst="rightArrow">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a:p>
        </p:txBody>
      </p:sp>
      <p:sp>
        <p:nvSpPr>
          <p:cNvPr id="7" name="Zaoblený obdélník 6"/>
          <p:cNvSpPr/>
          <p:nvPr/>
        </p:nvSpPr>
        <p:spPr>
          <a:xfrm>
            <a:off x="571473" y="4929198"/>
            <a:ext cx="1000132" cy="214314"/>
          </a:xfrm>
          <a:prstGeom prst="roundRect">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r>
              <a:rPr lang="cs-CZ" dirty="0" smtClean="0"/>
              <a:t>Srdce</a:t>
            </a:r>
            <a:endParaRPr lang="cs-CZ" dirty="0"/>
          </a:p>
        </p:txBody>
      </p:sp>
      <p:pic>
        <p:nvPicPr>
          <p:cNvPr id="5124" name="Picture 4"/>
          <p:cNvPicPr>
            <a:picLocks noChangeAspect="1" noChangeArrowheads="1"/>
          </p:cNvPicPr>
          <p:nvPr/>
        </p:nvPicPr>
        <p:blipFill>
          <a:blip r:embed="rId4" cstate="print"/>
          <a:srcRect/>
          <a:stretch>
            <a:fillRect/>
          </a:stretch>
        </p:blipFill>
        <p:spPr bwMode="auto">
          <a:xfrm>
            <a:off x="5929323" y="3286124"/>
            <a:ext cx="2857500" cy="3276600"/>
          </a:xfrm>
          <a:prstGeom prst="rect">
            <a:avLst/>
          </a:prstGeom>
          <a:noFill/>
          <a:ln w="9525">
            <a:solidFill>
              <a:srgbClr val="00B0F0"/>
            </a:solidFill>
            <a:miter lim="800000"/>
            <a:headEnd/>
            <a:tailEnd/>
          </a:ln>
          <a:effectLst>
            <a:glow rad="139700">
              <a:schemeClr val="accent1">
                <a:satMod val="175000"/>
                <a:alpha val="40000"/>
              </a:schemeClr>
            </a:glow>
          </a:effectLst>
        </p:spPr>
      </p:pic>
      <p:pic>
        <p:nvPicPr>
          <p:cNvPr id="5125" name="Picture 5" descr="C:\Users\Haniz\AppData\Local\Microsoft\Windows\Temporary Internet Files\Content.IE5\EGWFIKM7\MCj02505950000[1].wmf"/>
          <p:cNvPicPr>
            <a:picLocks noChangeAspect="1" noChangeArrowheads="1"/>
          </p:cNvPicPr>
          <p:nvPr/>
        </p:nvPicPr>
        <p:blipFill>
          <a:blip r:embed="rId5" cstate="print"/>
          <a:srcRect/>
          <a:stretch>
            <a:fillRect/>
          </a:stretch>
        </p:blipFill>
        <p:spPr bwMode="auto">
          <a:xfrm>
            <a:off x="7643835" y="1"/>
            <a:ext cx="1292056" cy="2428868"/>
          </a:xfrm>
          <a:prstGeom prst="rect">
            <a:avLst/>
          </a:prstGeom>
          <a:noFill/>
        </p:spPr>
      </p:pic>
      <p:pic>
        <p:nvPicPr>
          <p:cNvPr id="5128" name="Picture 8" descr="C:\Users\Haniz\AppData\Local\Microsoft\Windows\Temporary Internet Files\Content.IE5\63EH7WJQ\MCj02909550000[1].wmf"/>
          <p:cNvPicPr>
            <a:picLocks noChangeAspect="1" noChangeArrowheads="1"/>
          </p:cNvPicPr>
          <p:nvPr/>
        </p:nvPicPr>
        <p:blipFill>
          <a:blip r:embed="rId6" cstate="print"/>
          <a:srcRect/>
          <a:stretch>
            <a:fillRect/>
          </a:stretch>
        </p:blipFill>
        <p:spPr bwMode="auto">
          <a:xfrm>
            <a:off x="2214547" y="5214951"/>
            <a:ext cx="1890727" cy="1481567"/>
          </a:xfrm>
          <a:prstGeom prst="rect">
            <a:avLst/>
          </a:prstGeom>
          <a:noFill/>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rPr>
              <a:t>STATISTIKA</a:t>
            </a:r>
            <a:endParaRPr lang="cs-CZ" sz="6000" b="1" dirty="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latin typeface="Arial Rounded MT Bold" pitchFamily="34" charset="0"/>
            </a:endParaRPr>
          </a:p>
        </p:txBody>
      </p:sp>
      <p:sp>
        <p:nvSpPr>
          <p:cNvPr id="3" name="Zástupný symbol pro obsah 2"/>
          <p:cNvSpPr>
            <a:spLocks noGrp="1"/>
          </p:cNvSpPr>
          <p:nvPr>
            <p:ph idx="1"/>
          </p:nvPr>
        </p:nvSpPr>
        <p:spPr/>
        <p:txBody>
          <a:bodyPr/>
          <a:lstStyle/>
          <a:p>
            <a:r>
              <a:rPr lang="cs-CZ" sz="2800" dirty="0" smtClean="0">
                <a:latin typeface="Segoe Print" pitchFamily="2" charset="0"/>
              </a:rPr>
              <a:t>Asi čtvrt milionu kuřáků v ČR je mladších 18 let. Denně kouří 25% středoškoláků. Průměrný věk, kdy člověk vykouří první cigaretu, je v Praze kolem 10 let.</a:t>
            </a:r>
          </a:p>
          <a:p>
            <a:endParaRPr lang="cs-CZ" dirty="0"/>
          </a:p>
        </p:txBody>
      </p:sp>
      <p:pic>
        <p:nvPicPr>
          <p:cNvPr id="6147" name="Picture 3"/>
          <p:cNvPicPr>
            <a:picLocks noChangeAspect="1" noChangeArrowheads="1"/>
          </p:cNvPicPr>
          <p:nvPr/>
        </p:nvPicPr>
        <p:blipFill>
          <a:blip r:embed="rId2" cstate="print"/>
          <a:srcRect/>
          <a:stretch>
            <a:fillRect/>
          </a:stretch>
        </p:blipFill>
        <p:spPr bwMode="auto">
          <a:xfrm>
            <a:off x="714348" y="4000505"/>
            <a:ext cx="3286128" cy="2508411"/>
          </a:xfrm>
          <a:prstGeom prst="rect">
            <a:avLst/>
          </a:prstGeom>
          <a:noFill/>
          <a:ln w="9525">
            <a:solidFill>
              <a:srgbClr val="00B0F0"/>
            </a:solidFill>
            <a:miter lim="800000"/>
            <a:headEnd/>
            <a:tailEnd/>
          </a:ln>
          <a:effectLst>
            <a:glow rad="139700">
              <a:schemeClr val="accent1">
                <a:satMod val="175000"/>
                <a:alpha val="40000"/>
              </a:schemeClr>
            </a:glow>
          </a:effectLst>
        </p:spPr>
      </p:pic>
      <p:pic>
        <p:nvPicPr>
          <p:cNvPr id="6148" name="Picture 4"/>
          <p:cNvPicPr>
            <a:picLocks noChangeAspect="1" noChangeArrowheads="1"/>
          </p:cNvPicPr>
          <p:nvPr/>
        </p:nvPicPr>
        <p:blipFill>
          <a:blip r:embed="rId3" cstate="print"/>
          <a:srcRect/>
          <a:stretch>
            <a:fillRect/>
          </a:stretch>
        </p:blipFill>
        <p:spPr bwMode="auto">
          <a:xfrm>
            <a:off x="5643571" y="3929067"/>
            <a:ext cx="2894021" cy="2643206"/>
          </a:xfrm>
          <a:prstGeom prst="rect">
            <a:avLst/>
          </a:prstGeom>
          <a:noFill/>
          <a:ln w="9525">
            <a:noFill/>
            <a:miter lim="800000"/>
            <a:headEnd/>
            <a:tailEnd/>
          </a:ln>
        </p:spPr>
      </p:pic>
      <p:sp>
        <p:nvSpPr>
          <p:cNvPr id="7" name="Šipka doprava 6"/>
          <p:cNvSpPr/>
          <p:nvPr/>
        </p:nvSpPr>
        <p:spPr>
          <a:xfrm>
            <a:off x="4500561" y="5072074"/>
            <a:ext cx="785819" cy="714380"/>
          </a:xfrm>
          <a:prstGeom prst="rightArrow">
            <a:avLst/>
          </a:prstGeom>
          <a:ln>
            <a:solidFill>
              <a:srgbClr val="00B0F0"/>
            </a:solidFill>
          </a:ln>
          <a:effectLst>
            <a:glow rad="139700">
              <a:schemeClr val="accent1">
                <a:satMod val="175000"/>
                <a:alpha val="40000"/>
              </a:schemeClr>
            </a:glow>
          </a:effectLst>
        </p:spPr>
        <p:style>
          <a:lnRef idx="0">
            <a:schemeClr val="dk1"/>
          </a:lnRef>
          <a:fillRef idx="3">
            <a:schemeClr val="dk1"/>
          </a:fillRef>
          <a:effectRef idx="3">
            <a:schemeClr val="dk1"/>
          </a:effectRef>
          <a:fontRef idx="minor">
            <a:schemeClr val="lt1"/>
          </a:fontRef>
        </p:style>
        <p:txBody>
          <a:bodyPr rtlCol="0" anchor="ctr"/>
          <a:lstStyle/>
          <a:p>
            <a:pPr algn="ctr"/>
            <a:endParaRPr lang="cs-CZ" b="1">
              <a:ln w="12700">
                <a:solidFill>
                  <a:srgbClr val="00B0F0"/>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endParaRPr>
          </a:p>
        </p:txBody>
      </p:sp>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fontScale="90000"/>
            <a:scene3d>
              <a:camera prst="perspectiveLeft"/>
              <a:lightRig rig="threePt" dir="t"/>
            </a:scene3d>
          </a:bodyPr>
          <a:lstStyle/>
          <a:p>
            <a:pPr algn="ctr"/>
            <a:r>
              <a:rPr lang="cs-CZ" sz="9800"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effectLst>
              </a:rPr>
              <a:t>	</a:t>
            </a:r>
            <a:r>
              <a:rPr lang="cs-CZ" sz="9800" dirty="0" smtClean="0">
                <a:ln w="12700">
                  <a:solidFill>
                    <a:srgbClr val="00B0F0"/>
                  </a:solidFill>
                  <a:prstDash val="solid"/>
                </a:ln>
                <a:solidFill>
                  <a:schemeClr val="bg1"/>
                </a:solidFill>
                <a:effectLst>
                  <a:glow rad="139700">
                    <a:schemeClr val="accent1">
                      <a:satMod val="175000"/>
                      <a:alpha val="40000"/>
                    </a:schemeClr>
                  </a:glow>
                  <a:outerShdw blurRad="41275" dist="20320" dir="1800000" algn="tl" rotWithShape="0">
                    <a:srgbClr val="000000">
                      <a:alpha val="40000"/>
                    </a:srgbClr>
                  </a:outerShdw>
                  <a:reflection blurRad="6350" stA="55000" endA="300" endPos="45500" dir="5400000" sy="-100000" algn="bl" rotWithShape="0"/>
                </a:effectLst>
                <a:latin typeface="Cooper Black" pitchFamily="18" charset="0"/>
              </a:rPr>
              <a:t>Alkohol</a:t>
            </a:r>
            <a:r>
              <a:rPr lang="cs-CZ" dirty="0" smtClean="0"/>
              <a:t/>
            </a:r>
            <a:br>
              <a:rPr lang="cs-CZ" dirty="0" smtClean="0"/>
            </a:br>
            <a:endParaRPr lang="cs-CZ" dirty="0"/>
          </a:p>
        </p:txBody>
      </p:sp>
      <p:sp>
        <p:nvSpPr>
          <p:cNvPr id="7" name="Zástupný symbol pro text 6"/>
          <p:cNvSpPr>
            <a:spLocks noGrp="1"/>
          </p:cNvSpPr>
          <p:nvPr>
            <p:ph type="body" idx="1"/>
          </p:nvPr>
        </p:nvSpPr>
        <p:spPr/>
        <p:txBody>
          <a:bodyPr>
            <a:normAutofit/>
          </a:bodyPr>
          <a:lstStyle/>
          <a:p>
            <a:pPr algn="ctr"/>
            <a:r>
              <a:rPr lang="cs-CZ" sz="3200" dirty="0" smtClean="0">
                <a:latin typeface="Chiller" pitchFamily="82" charset="0"/>
              </a:rPr>
              <a:t>	</a:t>
            </a:r>
            <a:r>
              <a:rPr lang="cs-CZ" sz="3200" dirty="0" smtClean="0">
                <a:solidFill>
                  <a:schemeClr val="tx1">
                    <a:lumMod val="85000"/>
                  </a:schemeClr>
                </a:solidFill>
                <a:latin typeface="Mistral" pitchFamily="66" charset="0"/>
              </a:rPr>
              <a:t>ALKÁČ, CHLAST, KALENÍ, ŠŇAPS</a:t>
            </a:r>
            <a:endParaRPr lang="cs-CZ" sz="3200" dirty="0">
              <a:solidFill>
                <a:schemeClr val="tx1">
                  <a:lumMod val="85000"/>
                </a:schemeClr>
              </a:solidFill>
              <a:latin typeface="Mistral" pitchFamily="66" charset="0"/>
            </a:endParaRPr>
          </a:p>
        </p:txBody>
      </p:sp>
      <p:pic>
        <p:nvPicPr>
          <p:cNvPr id="7186" name="Picture 18" descr="C:\Users\Haniz\AppData\Local\Microsoft\Windows\Temporary Internet Files\Content.IE5\UTXP8A6N\MCj04257780000[1].wmf"/>
          <p:cNvPicPr>
            <a:picLocks noChangeAspect="1" noChangeArrowheads="1"/>
          </p:cNvPicPr>
          <p:nvPr/>
        </p:nvPicPr>
        <p:blipFill>
          <a:blip r:embed="rId2" cstate="print"/>
          <a:srcRect/>
          <a:stretch>
            <a:fillRect/>
          </a:stretch>
        </p:blipFill>
        <p:spPr bwMode="auto">
          <a:xfrm>
            <a:off x="928662" y="714356"/>
            <a:ext cx="2383136" cy="1928826"/>
          </a:xfrm>
          <a:prstGeom prst="rect">
            <a:avLst/>
          </a:prstGeom>
          <a:noFill/>
          <a:effectLst>
            <a:glow rad="139700">
              <a:schemeClr val="accent2">
                <a:satMod val="175000"/>
                <a:alpha val="40000"/>
              </a:schemeClr>
            </a:glow>
          </a:effectLst>
        </p:spPr>
      </p:pic>
      <p:pic>
        <p:nvPicPr>
          <p:cNvPr id="7187" name="Picture 19" descr="C:\Users\Haniz\AppData\Local\Microsoft\Windows\Temporary Internet Files\Content.IE5\EGWFIKM7\MCj04403970000[1].png"/>
          <p:cNvPicPr>
            <a:picLocks noChangeAspect="1" noChangeArrowheads="1"/>
          </p:cNvPicPr>
          <p:nvPr/>
        </p:nvPicPr>
        <p:blipFill>
          <a:blip r:embed="rId3" cstate="print"/>
          <a:srcRect/>
          <a:stretch>
            <a:fillRect/>
          </a:stretch>
        </p:blipFill>
        <p:spPr bwMode="auto">
          <a:xfrm>
            <a:off x="6715140" y="3429000"/>
            <a:ext cx="2768600" cy="2768600"/>
          </a:xfrm>
          <a:prstGeom prst="rect">
            <a:avLst/>
          </a:prstGeom>
          <a:noFill/>
        </p:spPr>
      </p:pic>
      <p:pic>
        <p:nvPicPr>
          <p:cNvPr id="7188" name="Picture 20" descr="C:\Users\Haniz\AppData\Local\Microsoft\Windows\Temporary Internet Files\Content.IE5\6CSC73M0\MCj04363620000[1].png"/>
          <p:cNvPicPr>
            <a:picLocks noChangeAspect="1" noChangeArrowheads="1"/>
          </p:cNvPicPr>
          <p:nvPr/>
        </p:nvPicPr>
        <p:blipFill>
          <a:blip r:embed="rId4" cstate="print"/>
          <a:srcRect/>
          <a:stretch>
            <a:fillRect/>
          </a:stretch>
        </p:blipFill>
        <p:spPr bwMode="auto">
          <a:xfrm>
            <a:off x="285720" y="4357694"/>
            <a:ext cx="1635114" cy="1635114"/>
          </a:xfrm>
          <a:prstGeom prst="rect">
            <a:avLst/>
          </a:prstGeom>
          <a:noFill/>
        </p:spPr>
      </p:pic>
      <p:pic>
        <p:nvPicPr>
          <p:cNvPr id="7189" name="Picture 21" descr="C:\Users\Haniz\AppData\Local\Microsoft\Windows\Temporary Internet Files\Content.IE5\UTXP8A6N\MCj04377670000[1].wmf"/>
          <p:cNvPicPr>
            <a:picLocks noChangeAspect="1" noChangeArrowheads="1"/>
          </p:cNvPicPr>
          <p:nvPr/>
        </p:nvPicPr>
        <p:blipFill>
          <a:blip r:embed="rId5" cstate="print"/>
          <a:srcRect/>
          <a:stretch>
            <a:fillRect/>
          </a:stretch>
        </p:blipFill>
        <p:spPr bwMode="auto">
          <a:xfrm>
            <a:off x="7286644" y="500042"/>
            <a:ext cx="1159643" cy="1993893"/>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71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chnický">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223</TotalTime>
  <Words>317</Words>
  <Application>Microsoft Office PowerPoint</Application>
  <PresentationFormat>Předvádění na obrazovce (4:3)</PresentationFormat>
  <Paragraphs>35</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Technický</vt:lpstr>
      <vt:lpstr>Nikotin</vt:lpstr>
      <vt:lpstr>Nikotin  </vt:lpstr>
      <vt:lpstr>Co to dělá </vt:lpstr>
      <vt:lpstr>Závislost</vt:lpstr>
      <vt:lpstr>Snímek 5</vt:lpstr>
      <vt:lpstr>Předávkování</vt:lpstr>
      <vt:lpstr>Zdravotní rizika</vt:lpstr>
      <vt:lpstr>STATISTIKA</vt:lpstr>
      <vt:lpstr> Alkohol </vt:lpstr>
      <vt:lpstr>Alkohol</vt:lpstr>
      <vt:lpstr>Závislost</vt:lpstr>
      <vt:lpstr>Snímek 12</vt:lpstr>
      <vt:lpstr>Předávkování</vt:lpstr>
      <vt:lpstr>Snímek 14</vt:lpstr>
      <vt:lpstr>Zdravotní potíže</vt:lpstr>
      <vt:lpstr>Statistika</vt:lpstr>
    </vt:vector>
  </TitlesOfParts>
  <Company>SSPU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Student</dc:creator>
  <cp:lastModifiedBy>Haniz</cp:lastModifiedBy>
  <cp:revision>20</cp:revision>
  <dcterms:created xsi:type="dcterms:W3CDTF">2010-03-02T09:03:15Z</dcterms:created>
  <dcterms:modified xsi:type="dcterms:W3CDTF">2010-03-02T15:23:23Z</dcterms:modified>
</cp:coreProperties>
</file>