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2" r:id="rId3"/>
    <p:sldId id="283" r:id="rId4"/>
    <p:sldId id="284" r:id="rId5"/>
    <p:sldId id="285" r:id="rId6"/>
    <p:sldId id="286" r:id="rId7"/>
    <p:sldId id="289" r:id="rId8"/>
    <p:sldId id="287" r:id="rId9"/>
    <p:sldId id="288" r:id="rId10"/>
    <p:sldId id="291" r:id="rId11"/>
    <p:sldId id="292" r:id="rId12"/>
    <p:sldId id="293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C71B74"/>
    <a:srgbClr val="983C12"/>
    <a:srgbClr val="C84A07"/>
    <a:srgbClr val="5E8092"/>
    <a:srgbClr val="114EC0"/>
    <a:srgbClr val="DBC19A"/>
    <a:srgbClr val="A7B8CC"/>
    <a:srgbClr val="D8DFE6"/>
    <a:srgbClr val="DD4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74710" autoAdjust="0"/>
  </p:normalViewPr>
  <p:slideViewPr>
    <p:cSldViewPr snapToGrid="0">
      <p:cViewPr varScale="1">
        <p:scale>
          <a:sx n="86" d="100"/>
          <a:sy n="86" d="100"/>
        </p:scale>
        <p:origin x="150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40F12-9128-4BAC-B707-6E5357703090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E273B-5751-4440-8C75-B02687DE68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9675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E273B-5751-4440-8C75-B02687DE681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067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závěr si můžeme naznačit,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jak fungují některé jednodušší kompresní algoritmy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všech případech jde o 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tovou kompresi.</a:t>
            </a:r>
            <a:endParaRPr lang="cs-CZ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Kódování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RLE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Run-Length Coding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je jednoduchá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pro velkou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skupinu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 i efektivní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metoda. 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Vychází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předpokladu, že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 vstupních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datech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opakují „sousední“ hodnoty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Tehdy do souboru zapíšeme informaci o počtu opakujících se hodnot a poté hodnotu samotnou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mtClean="0"/>
              <a:t>Různé varianty RLE komprese se</a:t>
            </a:r>
            <a:r>
              <a:rPr lang="cs-CZ" baseline="0" smtClean="0"/>
              <a:t> používají v různých grafických formátech</a:t>
            </a:r>
            <a:r>
              <a:rPr lang="cs-CZ" smtClean="0"/>
              <a:t>, buď jako hlavní komprese dat (např. PCX), nebo jako pomocná metoda komprese dat (JPEG).</a:t>
            </a:r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E273B-5751-4440-8C75-B02687DE681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519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LZW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komprese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nazývá podle počátečních písmen jmen svých autorů (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empel,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iv,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elch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kteří tento bezeztrátový kompresní algoritmus vyvinuli již v 80. letech minulého století.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Bývá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někdy označovaná jako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slovníkově orientované kódování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dictionary based encoding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 kompresi je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totiž vytvářen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slovník s odkazy na nejčastěji se opakující bloky dat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(např. slova v textu, části obrazu se stejnou barvou apod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mtClean="0"/>
              <a:t>Byl využíván ve starších archivních programech včetně </a:t>
            </a:r>
            <a:r>
              <a:rPr lang="cs-CZ" b="1" smtClean="0"/>
              <a:t>ZIP</a:t>
            </a:r>
            <a:r>
              <a:rPr lang="cs-CZ" smtClean="0"/>
              <a:t>, v grafickém formátu </a:t>
            </a:r>
            <a:r>
              <a:rPr lang="cs-CZ" b="1" smtClean="0"/>
              <a:t>GIF</a:t>
            </a:r>
            <a:r>
              <a:rPr lang="cs-CZ" smtClean="0"/>
              <a:t> a dokumentech </a:t>
            </a:r>
            <a:r>
              <a:rPr lang="cs-CZ" b="1" smtClean="0"/>
              <a:t>PDF</a:t>
            </a:r>
            <a:r>
              <a:rPr lang="cs-CZ" smtClean="0"/>
              <a:t>.</a:t>
            </a:r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E273B-5751-4440-8C75-B02687DE681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900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Principem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Huffmanova kódování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vytvoření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binárního stromu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základě znalosti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frekvencí výskytu jednotlivých symbolů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 vstupním souboru.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Znaky, které se ve vstupním souboru vyskytují nejčastěji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jsou kódovány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bitových řetězců s nejkratší délkou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(nejfrekventovanější znak tak může být konvertován </a:t>
            </a:r>
            <a:r>
              <a:rPr lang="cs-CZ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jediného bitu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Znaky, které se vyskytují velmi zřídka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jsou konvertovány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delších řetězců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(mohou být i delší než 8 bitů).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Nejjednodušší způsob komprese touto metodou probíhá ve dvou fázích: </a:t>
            </a:r>
          </a:p>
          <a:p>
            <a:pPr marL="685800" lvl="1" indent="-228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té první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projde soubor a vytvoří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statistiku četností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každého znaku. </a:t>
            </a:r>
          </a:p>
          <a:p>
            <a:pPr marL="685800" lvl="1" indent="-2286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 druhé fázi se využije této statistiky pro vytvoření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binárního stromu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 následné kompresi vstupních dat.</a:t>
            </a:r>
            <a:endParaRPr lang="cs-CZ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E273B-5751-4440-8C75-B02687DE681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959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Komprese dat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(také komprimace dat) je speciální postup při ukládání nebo transportu dat, jehož cílem je zmenšit velikost datových souborů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je výhodné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 jejich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archivaci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tak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přenosu přes síť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omezenou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rychlostí. Například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mobilní telefon komprimuje hovor pro přenos GSM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sítí.</a:t>
            </a:r>
            <a:endParaRPr lang="cs-CZ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Kódováním podle určitého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kompresního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algoritmu</a:t>
            </a:r>
            <a:r>
              <a:rPr lang="cs-CZ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který zde vystupuje</a:t>
            </a:r>
            <a:r>
              <a:rPr lang="cs-CZ" sz="1200" b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jako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enkódér</a:t>
            </a:r>
            <a:r>
              <a:rPr lang="cs-CZ" sz="1200" b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0" i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encoder</a:t>
            </a:r>
            <a:r>
              <a:rPr lang="cs-CZ" sz="1200" b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ze souboru odstraňují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redundantní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(nadbytečné)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informace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Opačný proces dekomprese řeší jiný algoritmus, tzv.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dekódér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i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decoder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proto se speciální programy zaměřené na komprimaci multimediálních dat (digitálního videa nebo zvuku) nazývají anglickým slovem </a:t>
            </a:r>
            <a:r>
              <a:rPr lang="cs-CZ" sz="1200" b="1" i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codec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kodek</a:t>
            </a:r>
            <a:r>
              <a:rPr lang="cs-CZ" sz="1200" b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které bylo složeno ze začátků slov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oder.</a:t>
            </a:r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E273B-5751-4440-8C75-B02687DE681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5877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Komprese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 může být realizována metodou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ztrátové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(anglicky </a:t>
            </a:r>
            <a:r>
              <a:rPr lang="cs-CZ" sz="1200" i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lossy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nebo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bezeztrátové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i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lossless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komprese.</a:t>
            </a:r>
            <a:endParaRPr lang="cs-CZ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Ztrátová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komprese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procesem, během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něhož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některé informace nenávratně ztraceny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nelze je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rekonstruovat do původní podoby. </a:t>
            </a:r>
            <a:endParaRPr lang="cs-CZ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Používá se tam,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kde je možné ztrátu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části dat tolerovat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kde je nevýhoda určitého zkreslení bohatě vyvážena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velmi významným zmenšením souboru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Nejčastěji se ze ztrátovou kompresí setkáváme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záznamu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zvuku a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obrazu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to včetně videa.</a:t>
            </a:r>
            <a:endParaRPr lang="cs-CZ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těchto případech lze počítat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schopností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lidského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mozku vnímat realitu spojitě a uceleně bez ohledu na zanedbatelná zkreslení či ztráty detailů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Například ztrátová</a:t>
            </a:r>
            <a:r>
              <a:rPr lang="cs-CZ" sz="1200" i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komprese u digitálního audia vychází z vědeckého zkoumání schopností lidského sluchu, které zjistilo, že lidé nevnímají některé slabší zvuky, které zazní nedlouho po, ale dokonce i před zazněním silnějšího zvuku. A právě tyto zvuky může ztrátový audiokodek, jako je MP3, vypustit z digitálních dat a dosáhnout zmenšení velikosti souboru.</a:t>
            </a:r>
            <a:endParaRPr lang="cs-CZ" i="1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E273B-5751-4440-8C75-B02687DE681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061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Bezeztrátová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komprese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obvykle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není tak účinná jako ztrátová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komprese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vznikají proto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objemnější soubory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Ovšem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komprimovaný soubor </a:t>
            </a:r>
            <a:r>
              <a:rPr lang="cs-CZ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možné dekompresí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rekonstruovat do původní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podoby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nedochází tak k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žádné ztrátě dat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cs-CZ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je nezbytná podmínka zvláště při přenášení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počítačových programů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mnoha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digitálních dat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tabulek, textů,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databází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apod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těchto případech by totiž ztráta byť jen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jediného znaku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znamenala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nenávratné poškození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program by nemohl být spuštěn, graf zobrazen nebo databáze otevřena.</a:t>
            </a:r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E273B-5751-4440-8C75-B02687DE681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986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Výsledky komprese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můžeme exaktně vyjádřit buď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kompresním poměrem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(podíl objemu původních dat k objemu dat komprimovaných), nebo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účinností komprese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(procentuálně vyjádřená úspora objemu dat). 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Například je-li původní soubor o velikosti 10 MB zkomprimován do nového souboru s velikostí 2 MB, bude kompresní poměr vyjádřen podílem </a:t>
            </a:r>
            <a:r>
              <a:rPr lang="cs-CZ" sz="1200" b="1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: 1 </a:t>
            </a: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(pětkrát zmenšeno), zatímco účinnost komprese bude </a:t>
            </a:r>
            <a:r>
              <a:rPr lang="cs-CZ" sz="1200" b="1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80 %</a:t>
            </a: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(vypočteme pomocí vzorce 1 – komprimovaný / původní * 100 %, tj. 1 – 2/10 * 100 = 80 %).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Účinnost komprese je ovlivněna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volbou kompresního algoritmu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typem komprimovaných dat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Například nekomprimované skladby na Audio CD mají datový tok přibližně 1,35 Mb/s, zatímco datový tok </a:t>
            </a: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ztrátově </a:t>
            </a: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komprimovaných zvukových souborů ve formátu MP3 může nabývat hodnoty i 128 Kb/s; kompresní poměr je tedy přibližně 11 : 1 a účinnost komprese dosahuje zhruba 90 %. 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 </a:t>
            </a: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bezeztrátovou </a:t>
            </a: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zvukovou kompresi (např</a:t>
            </a: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zvukový </a:t>
            </a: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formát </a:t>
            </a:r>
            <a:r>
              <a:rPr lang="cs-CZ" sz="1200" b="1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FLAC</a:t>
            </a: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jsou v případě stejného objemu dat typické kompresní poměry okolo 2 : </a:t>
            </a: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a tedy účinnost zhruba 50 %.</a:t>
            </a:r>
            <a:endParaRPr lang="cs-CZ" i="1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E273B-5751-4440-8C75-B02687DE681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093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Archivační program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počítačový program, který kombinuje několik souborů do jednoho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archivního souboru,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 snazší manipulaci případně rozděleného na několik částí.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Archivace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 využívá speciálních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archivních formátů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které se liší aplikací odlišných kompresních algoritmů i účinností komprese (</a:t>
            </a: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zip, rar, tar, gzip, bzip2, 7zip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Kvůli zmenšení velikosti archivu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často používána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bezeztrátová komprese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Archivní soubory musí kromě samotných dat (souborů) také obsahovat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metadata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přinejmenším jména a délky původních souborů. 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Pokročilejší archivační programy ukládají další atributy souborů, jako například datum a čas vytvoření nebo poslední změny souboru, nastavení oprávnění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atd.</a:t>
            </a:r>
            <a:endParaRPr lang="cs-CZ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 vytvoření archivního souboru nazýváme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archivací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nebo </a:t>
            </a: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zabalením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získání původních souborů z archivu </a:t>
            </a:r>
            <a:r>
              <a:rPr lang="cs-CZ" sz="1200" i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rozbalením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nebo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extrakcí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s-CZ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nejznámějším archivačním programům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 Windows patří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WinZip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WinRAR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7zip</a:t>
            </a:r>
            <a:r>
              <a:rPr lang="cs-CZ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cs-CZ" sz="1200" b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Linuxu lze použít například program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gzip</a:t>
            </a:r>
            <a:r>
              <a:rPr lang="cs-CZ" sz="1200" b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s-CZ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E273B-5751-4440-8C75-B02687DE681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6491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Komprese může být také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součástí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samotných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souborových systé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mů, ve Windows například systému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NTFS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výchozím stavu bývá automatická komprese složek a souborů vypnuta, ale je ji možné snadno aktivovat v obecném nastavení libovolné složky v okně, které se objeví po kliknutí na tlačítko Upřesnit.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Díky tomu je možné uspořit místo na disku, samozřejmě za cenu mírného zpomalení diskových operací.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Bezeztrátová komprese se uplatňuje rovněž v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instalačních souborech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mtClean="0"/>
              <a:t>Například soubory ve formátu </a:t>
            </a:r>
            <a:r>
              <a:rPr lang="cs-CZ" b="1" smtClean="0"/>
              <a:t>CAB</a:t>
            </a:r>
            <a:r>
              <a:rPr lang="cs-CZ" smtClean="0"/>
              <a:t> (z anglického cabinet, česky skříňka) jsou v softwarových produktech firmy Microsoft používány pro </a:t>
            </a:r>
            <a:r>
              <a:rPr lang="cs-CZ" b="1" smtClean="0"/>
              <a:t>instalační balíčky</a:t>
            </a:r>
            <a:r>
              <a:rPr lang="cs-CZ" smtClean="0"/>
              <a:t>, které se vyskytují na instalačních médiích operačních systémů i aplikací.</a:t>
            </a:r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E273B-5751-4440-8C75-B02687DE681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3959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Velké uplatnění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nachází komprese u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grafických formátů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kde pomáhá výrazně zredukovat často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velké objemy dat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Možná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nejčastěji využívaný formát pro uložení digitálních fotografií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JPEG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založen na účinné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ztrátové kompresi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schématu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vidíme, že algoritmus zakódování grafické informace je u JPEG poměrně složitý a skládá se z několika dílčích kroků.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Stěžejní roli v něm hraje rozdělní plochy obrázku na bloky o velikosti 8 x 8 pixelů a provedení tzv. diskrétní kosinové transformace, která každý blok vyjádří v úspornější formě jako signály s určitou frekvencí (s využitím lineární funkce), jak to ukazuje obrázek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fotografii orchideje (označené písmenem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můžeme ve směru zleva doprava zaznamenat, jak se mění kvalita zobrazení, když zvolíme různou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míru ztrátové komprese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Zatímco při nastavení vysoké kvality obrazu s nižší účinností komprese nemusí lidské oko zaznamenat viditelnou ztrátu, při volbě nízké kvality už dochází ke zjevné degradaci obrazu.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mtClean="0"/>
              <a:t>S tou</a:t>
            </a:r>
            <a:r>
              <a:rPr lang="cs-CZ" baseline="0" smtClean="0"/>
              <a:t> si nemusíme dělat starosti u </a:t>
            </a:r>
            <a:r>
              <a:rPr lang="cs-CZ" b="1" baseline="0" smtClean="0"/>
              <a:t>bezeztrátové komprese</a:t>
            </a:r>
            <a:r>
              <a:rPr lang="cs-CZ" baseline="0" smtClean="0"/>
              <a:t>, kterou využívají například grafické formáty </a:t>
            </a:r>
            <a:r>
              <a:rPr lang="cs-CZ" b="1" baseline="0" smtClean="0"/>
              <a:t>GIF</a:t>
            </a:r>
            <a:r>
              <a:rPr lang="cs-CZ" baseline="0" smtClean="0"/>
              <a:t> a </a:t>
            </a:r>
            <a:r>
              <a:rPr lang="cs-CZ" b="1" baseline="0" smtClean="0"/>
              <a:t>PNG</a:t>
            </a:r>
            <a:r>
              <a:rPr lang="cs-CZ" baseline="0" smtClean="0"/>
              <a:t>. Ty je výhodné používat u grafiky tvořené přesně ohraničenými tvary a jednolitými barevnými plochami, jako jsou </a:t>
            </a:r>
            <a:r>
              <a:rPr lang="cs-CZ" b="1" baseline="0" smtClean="0"/>
              <a:t>loga</a:t>
            </a:r>
            <a:r>
              <a:rPr lang="cs-CZ" baseline="0" smtClean="0"/>
              <a:t>, </a:t>
            </a:r>
            <a:r>
              <a:rPr lang="cs-CZ" b="1" baseline="0" smtClean="0"/>
              <a:t>symboly</a:t>
            </a:r>
            <a:r>
              <a:rPr lang="cs-CZ" baseline="0" smtClean="0"/>
              <a:t>, </a:t>
            </a:r>
            <a:r>
              <a:rPr lang="cs-CZ" b="1" baseline="0" smtClean="0"/>
              <a:t>infografika</a:t>
            </a:r>
            <a:r>
              <a:rPr lang="cs-CZ" baseline="0" smtClean="0"/>
              <a:t>. V těchto případech můžeme dokonce díky bezeztrátové kompresi dosáhnout kromě věrné kopie i lepší účinnosti komprese, a tím i menších souborů.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aseline="0" smtClean="0"/>
              <a:t>Opačně je tomu ovšem u </a:t>
            </a:r>
            <a:r>
              <a:rPr lang="cs-CZ" b="1" baseline="0" smtClean="0"/>
              <a:t>fotografií</a:t>
            </a:r>
            <a:r>
              <a:rPr lang="cs-CZ" baseline="0" smtClean="0"/>
              <a:t> s množstvím barevných přechodů i nejasných obrysů. Zde má zase jasně navrch </a:t>
            </a:r>
            <a:r>
              <a:rPr lang="cs-CZ" b="1" baseline="0" smtClean="0"/>
              <a:t>komprese ztrátová</a:t>
            </a:r>
            <a:r>
              <a:rPr lang="cs-CZ" baseline="0" smtClean="0"/>
              <a:t>, a tedy mimo jiné formát JPEG. </a:t>
            </a:r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E273B-5751-4440-8C75-B02687DE681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7875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Už na začátku prezentace jsme zmínili, že pro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 nejúčinnější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přenos videa i zvuku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 k dispozici tzv.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kodeky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cs-CZ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Jde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speciální programy, které ukládají data do zakódované formy (obvykle velmi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úsporně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komprimované) a při přehrávání je dekódují do původní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podoby.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v případě digitálního videa a audia se používají kodeky se ztrátovou i bezeztrátovou kompresí.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Ztrátová komprese </a:t>
            </a:r>
            <a:r>
              <a:rPr lang="cs-CZ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prakticky nezbytná u všech přenosů audiovizuálního obsahu po internetu, ať už ve formě </a:t>
            </a:r>
            <a:r>
              <a:rPr lang="cs-CZ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streamu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čili proudu dat během "živých" audiovizuálních přenosů (třeba během videokonferencí nebo vysílání internetových rádií i televizí), nebo jako "</a:t>
            </a:r>
            <a:r>
              <a:rPr lang="cs-CZ" sz="1200" i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demand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služeb ("</a:t>
            </a:r>
            <a:r>
              <a:rPr lang="cs-CZ" sz="1200" i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požádání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"), kdy si uživatelé stahují již vytvořená a uložená videa nebo zvukové záznamy z placených i bezplatných serverů.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oblíbeným videoformátům podporujícím ztrátové kodeky patří například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MP4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AVI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MKV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nebo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WMV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 případě digitálního audia se nejčastěji setkáváme s formáty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MP3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WMA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OGG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či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AAC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Bezeztrátovou kompresi 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ocení především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profesionálové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vytvářející a upravující audiovizuální data na počítačích, případně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nároční diváci a posluchači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kteří se nechtějí smířit s jakoukoliv ztrátou kvality nahrávky. Příkladem neztrátových zvukových formátů jsou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FLAC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nebo </a:t>
            </a:r>
            <a:r>
              <a:rPr lang="cs-CZ" sz="1200" b="1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ALAC</a:t>
            </a:r>
            <a:r>
              <a:rPr lang="cs-CZ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E273B-5751-4440-8C75-B02687DE681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29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CA23-ED5E-4BF9-864D-86AD9365BC4C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399-26C1-4E56-AC31-2AF8A827B9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62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CA23-ED5E-4BF9-864D-86AD9365BC4C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399-26C1-4E56-AC31-2AF8A827B9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205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CA23-ED5E-4BF9-864D-86AD9365BC4C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399-26C1-4E56-AC31-2AF8A827B9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772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CA23-ED5E-4BF9-864D-86AD9365BC4C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399-26C1-4E56-AC31-2AF8A827B9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457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CA23-ED5E-4BF9-864D-86AD9365BC4C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399-26C1-4E56-AC31-2AF8A827B9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455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CA23-ED5E-4BF9-864D-86AD9365BC4C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399-26C1-4E56-AC31-2AF8A827B9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875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CA23-ED5E-4BF9-864D-86AD9365BC4C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399-26C1-4E56-AC31-2AF8A827B9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73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CA23-ED5E-4BF9-864D-86AD9365BC4C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399-26C1-4E56-AC31-2AF8A827B9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86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CA23-ED5E-4BF9-864D-86AD9365BC4C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399-26C1-4E56-AC31-2AF8A827B9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25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CA23-ED5E-4BF9-864D-86AD9365BC4C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399-26C1-4E56-AC31-2AF8A827B9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0967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CA23-ED5E-4BF9-864D-86AD9365BC4C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48399-26C1-4E56-AC31-2AF8A827B9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081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6CA23-ED5E-4BF9-864D-86AD9365BC4C}" type="datetimeFigureOut">
              <a:rPr lang="cs-CZ" smtClean="0"/>
              <a:t>14.10.2020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48399-26C1-4E56-AC31-2AF8A827B9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197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4073" y="5283199"/>
            <a:ext cx="11538065" cy="1020763"/>
          </a:xfrm>
        </p:spPr>
        <p:txBody>
          <a:bodyPr/>
          <a:lstStyle/>
          <a:p>
            <a:r>
              <a:rPr lang="cs-CZ" smtClean="0"/>
              <a:t>DATOVÁ KOMPRESE</a:t>
            </a:r>
            <a:endParaRPr lang="cs-CZ"/>
          </a:p>
        </p:txBody>
      </p:sp>
      <p:grpSp>
        <p:nvGrpSpPr>
          <p:cNvPr id="3" name="Skupina 2"/>
          <p:cNvGrpSpPr/>
          <p:nvPr/>
        </p:nvGrpSpPr>
        <p:grpSpPr>
          <a:xfrm>
            <a:off x="0" y="0"/>
            <a:ext cx="12192000" cy="5160935"/>
            <a:chOff x="0" y="0"/>
            <a:chExt cx="12192000" cy="5160935"/>
          </a:xfrm>
        </p:grpSpPr>
        <p:pic>
          <p:nvPicPr>
            <p:cNvPr id="11266" name="Picture 2" descr="Why data analytics initiatives still fail | CI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21" b="19051"/>
            <a:stretch/>
          </p:blipFill>
          <p:spPr bwMode="auto">
            <a:xfrm>
              <a:off x="0" y="0"/>
              <a:ext cx="12192000" cy="5160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UN FRANÇAIS ACCÉLÈRE LA COMPRESSION DE DONNÉES - Bulletin des Communes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0268" y="1037064"/>
              <a:ext cx="5341572" cy="324500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58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11B28"/>
          </a:solidFill>
        </p:spPr>
        <p:txBody>
          <a:bodyPr/>
          <a:lstStyle/>
          <a:p>
            <a:pPr algn="ctr"/>
            <a:r>
              <a:rPr lang="cs-CZ" b="1" smtClean="0">
                <a:solidFill>
                  <a:schemeClr val="bg1"/>
                </a:solidFill>
              </a:rPr>
              <a:t>KOMPRESNÍ </a:t>
            </a:r>
            <a:r>
              <a:rPr lang="cs-CZ" b="1" smtClean="0">
                <a:solidFill>
                  <a:schemeClr val="bg1"/>
                </a:solidFill>
              </a:rPr>
              <a:t>ALGORITMY: </a:t>
            </a:r>
            <a:r>
              <a:rPr lang="cs-CZ" b="1" smtClean="0">
                <a:solidFill>
                  <a:schemeClr val="bg1"/>
                </a:solidFill>
              </a:rPr>
              <a:t>KÓDOVÁNÍ RLE</a:t>
            </a:r>
            <a:endParaRPr lang="cs-CZ"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6039104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cs-CZ" sz="2400" smtClean="0">
              <a:solidFill>
                <a:schemeClr val="bg1"/>
              </a:solidFill>
            </a:endParaRPr>
          </a:p>
          <a:p>
            <a:pPr algn="ctr"/>
            <a:r>
              <a:rPr lang="cs-CZ" sz="2400" smtClean="0">
                <a:solidFill>
                  <a:schemeClr val="bg1"/>
                </a:solidFill>
              </a:rPr>
              <a:t> </a:t>
            </a:r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4098" name="Picture 2" descr="Here's What You Need to Know About Data Compress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7" r="20508"/>
          <a:stretch/>
        </p:blipFill>
        <p:spPr bwMode="auto">
          <a:xfrm>
            <a:off x="-5231" y="1325563"/>
            <a:ext cx="3338604" cy="311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/>
          <a:srcRect l="15054" t="43077" r="41075" b="28933"/>
          <a:stretch/>
        </p:blipFill>
        <p:spPr>
          <a:xfrm>
            <a:off x="3333373" y="1391456"/>
            <a:ext cx="8858627" cy="3061437"/>
          </a:xfrm>
          <a:prstGeom prst="rect">
            <a:avLst/>
          </a:prstGeom>
        </p:spPr>
      </p:pic>
      <p:pic>
        <p:nvPicPr>
          <p:cNvPr id="10242" name="Picture 2" descr="Master 6 Data Compression Techniques in SAP HANA with Examples - DataFlai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" y="4314970"/>
            <a:ext cx="3987058" cy="172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ompression - Mr D Finch | Computer Science Revis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606" y="3696788"/>
            <a:ext cx="5984530" cy="221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omprese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1105" y="357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9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274320" y="3297406"/>
            <a:ext cx="3960125" cy="2592011"/>
            <a:chOff x="6923594" y="1420376"/>
            <a:chExt cx="5144853" cy="4353408"/>
          </a:xfrm>
        </p:grpSpPr>
        <p:pic>
          <p:nvPicPr>
            <p:cNvPr id="2052" name="Picture 4" descr="What's In A GIF - LZW Image Dat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3594" y="1420376"/>
              <a:ext cx="5144853" cy="2263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What's In A GIF - LZW Image Dat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3595" y="3510048"/>
              <a:ext cx="5144852" cy="226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11B28"/>
          </a:solidFill>
        </p:spPr>
        <p:txBody>
          <a:bodyPr/>
          <a:lstStyle/>
          <a:p>
            <a:pPr algn="ctr"/>
            <a:r>
              <a:rPr lang="cs-CZ" b="1" smtClean="0">
                <a:solidFill>
                  <a:schemeClr val="bg1"/>
                </a:solidFill>
              </a:rPr>
              <a:t>LZW </a:t>
            </a:r>
            <a:r>
              <a:rPr lang="cs-CZ" b="1" smtClean="0">
                <a:solidFill>
                  <a:schemeClr val="bg1"/>
                </a:solidFill>
              </a:rPr>
              <a:t>KOMPRESE</a:t>
            </a:r>
            <a:endParaRPr lang="cs-CZ"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6039104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cs-CZ" sz="2400" smtClean="0">
              <a:solidFill>
                <a:schemeClr val="bg1"/>
              </a:solidFill>
            </a:endParaRPr>
          </a:p>
          <a:p>
            <a:pPr algn="ctr"/>
            <a:r>
              <a:rPr lang="cs-CZ" sz="2400" smtClean="0">
                <a:solidFill>
                  <a:schemeClr val="bg1"/>
                </a:solidFill>
              </a:rPr>
              <a:t> </a:t>
            </a:r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2050" name="Picture 2" descr="LZW compression table representation. | Download Scientific Diagr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765" y="1475250"/>
            <a:ext cx="3577959" cy="441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ata compressi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2" t="18136" r="7979" b="2842"/>
          <a:stretch/>
        </p:blipFill>
        <p:spPr bwMode="auto">
          <a:xfrm>
            <a:off x="8038827" y="1475249"/>
            <a:ext cx="4105275" cy="453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IFF compression? Use discretion! - Open Preservation Founda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5249"/>
            <a:ext cx="4530766" cy="167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omprese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46604" y="357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8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11B28"/>
          </a:solidFill>
        </p:spPr>
        <p:txBody>
          <a:bodyPr/>
          <a:lstStyle/>
          <a:p>
            <a:pPr algn="ctr"/>
            <a:r>
              <a:rPr lang="cs-CZ" b="1" cap="all" smtClean="0">
                <a:solidFill>
                  <a:schemeClr val="bg1"/>
                </a:solidFill>
              </a:rPr>
              <a:t>Huffmanovo </a:t>
            </a:r>
            <a:r>
              <a:rPr lang="cs-CZ" b="1" cap="all" smtClean="0">
                <a:solidFill>
                  <a:schemeClr val="bg1"/>
                </a:solidFill>
              </a:rPr>
              <a:t>kódování</a:t>
            </a:r>
            <a:endParaRPr lang="cs-CZ" b="1" cap="all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6039104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cs-CZ" sz="2400" smtClean="0">
              <a:solidFill>
                <a:schemeClr val="bg1"/>
              </a:solidFill>
            </a:endParaRPr>
          </a:p>
          <a:p>
            <a:pPr algn="ctr"/>
            <a:r>
              <a:rPr lang="cs-CZ" sz="2400" smtClean="0">
                <a:solidFill>
                  <a:schemeClr val="bg1"/>
                </a:solidFill>
              </a:rPr>
              <a:t> </a:t>
            </a:r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3074" name="Picture 2" descr="Huffman data compression in JavaScript | vishnu vijayakum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865" y="2559714"/>
            <a:ext cx="5808135" cy="309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uffman Codes Using Greedy Algorith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7871"/>
            <a:ext cx="6807200" cy="38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álepka abracadabra magic - TenSticke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1444880"/>
            <a:ext cx="356235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omprese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357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5 Tips for Compressing Big Dat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2"/>
          <a:stretch/>
        </p:blipFill>
        <p:spPr bwMode="auto">
          <a:xfrm>
            <a:off x="3684468" y="1325563"/>
            <a:ext cx="8507532" cy="471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11B28"/>
          </a:solidFill>
        </p:spPr>
        <p:txBody>
          <a:bodyPr/>
          <a:lstStyle/>
          <a:p>
            <a:pPr algn="ctr"/>
            <a:r>
              <a:rPr lang="cs-CZ" b="1" smtClean="0">
                <a:solidFill>
                  <a:schemeClr val="bg1"/>
                </a:solidFill>
              </a:rPr>
              <a:t>KOMPRESE DAT</a:t>
            </a:r>
            <a:endParaRPr lang="cs-CZ"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6039104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cs-CZ" sz="2400" smtClean="0">
              <a:solidFill>
                <a:schemeClr val="bg1"/>
              </a:solidFill>
            </a:endParaRPr>
          </a:p>
          <a:p>
            <a:pPr algn="ctr"/>
            <a:r>
              <a:rPr lang="cs-CZ" sz="2400" smtClean="0">
                <a:solidFill>
                  <a:schemeClr val="bg1"/>
                </a:solidFill>
              </a:rPr>
              <a:t> </a:t>
            </a:r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1030" name="Picture 6" descr="Analysis of Compression Options in Linux | Terabyte Gar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25563"/>
            <a:ext cx="4870805" cy="2087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pression | Apple Developer Document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7572"/>
            <a:ext cx="3684468" cy="264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ompres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81654" y="357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11B28"/>
          </a:solidFill>
        </p:spPr>
        <p:txBody>
          <a:bodyPr/>
          <a:lstStyle/>
          <a:p>
            <a:pPr algn="ctr"/>
            <a:r>
              <a:rPr lang="cs-CZ" b="1" smtClean="0">
                <a:solidFill>
                  <a:schemeClr val="bg1"/>
                </a:solidFill>
              </a:rPr>
              <a:t>ZTRÁTOVÁ KOMPRESE</a:t>
            </a:r>
            <a:endParaRPr lang="cs-CZ"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6039104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cs-CZ" sz="2400" smtClean="0">
              <a:solidFill>
                <a:schemeClr val="bg1"/>
              </a:solidFill>
            </a:endParaRPr>
          </a:p>
          <a:p>
            <a:pPr algn="ctr"/>
            <a:r>
              <a:rPr lang="cs-CZ" sz="2400" smtClean="0">
                <a:solidFill>
                  <a:schemeClr val="bg1"/>
                </a:solidFill>
              </a:rPr>
              <a:t> </a:t>
            </a:r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12290" name="Picture 2" descr="Srisailam Blog: Compress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156"/>
            <a:ext cx="7708605" cy="451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ormat of a Digital Photo - dumm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464" y="1325564"/>
            <a:ext cx="4866638" cy="21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P3: Lossy compress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13" y="3313097"/>
            <a:ext cx="4822188" cy="262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ompres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67634" y="3423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9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11B28"/>
          </a:solidFill>
        </p:spPr>
        <p:txBody>
          <a:bodyPr/>
          <a:lstStyle/>
          <a:p>
            <a:pPr algn="ctr"/>
            <a:r>
              <a:rPr lang="cs-CZ" b="1" smtClean="0">
                <a:solidFill>
                  <a:schemeClr val="bg1"/>
                </a:solidFill>
              </a:rPr>
              <a:t>BEZEZTRÁTOVÁ </a:t>
            </a:r>
            <a:r>
              <a:rPr lang="cs-CZ" b="1" smtClean="0">
                <a:solidFill>
                  <a:schemeClr val="bg1"/>
                </a:solidFill>
              </a:rPr>
              <a:t>KOMPRESE</a:t>
            </a:r>
            <a:endParaRPr lang="cs-CZ"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6039104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cs-CZ" sz="2400" smtClean="0">
              <a:solidFill>
                <a:schemeClr val="bg1"/>
              </a:solidFill>
            </a:endParaRPr>
          </a:p>
          <a:p>
            <a:pPr algn="ctr"/>
            <a:r>
              <a:rPr lang="cs-CZ" sz="2400" smtClean="0">
                <a:solidFill>
                  <a:schemeClr val="bg1"/>
                </a:solidFill>
              </a:rPr>
              <a:t> </a:t>
            </a:r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7170" name="Picture 2" descr="Lossless Compression | MAU ART &amp; DESIGN GLOSSARY｜Musashino Art Univers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587500"/>
            <a:ext cx="51435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ile Compression | Concept of Compression | Lossless Compression | Lossy  Compression | TechBa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1533846"/>
            <a:ext cx="4034454" cy="258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toimen's web lo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4121345"/>
            <a:ext cx="5485429" cy="191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L1: CS Compression - Can You Compute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229" y="1406719"/>
            <a:ext cx="22479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ompres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3132" y="357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2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11B28"/>
          </a:solidFill>
        </p:spPr>
        <p:txBody>
          <a:bodyPr/>
          <a:lstStyle/>
          <a:p>
            <a:pPr algn="ctr"/>
            <a:r>
              <a:rPr lang="cs-CZ" b="1" smtClean="0">
                <a:solidFill>
                  <a:schemeClr val="bg1"/>
                </a:solidFill>
              </a:rPr>
              <a:t>ÚČINNOST KOMPRESE</a:t>
            </a:r>
            <a:endParaRPr lang="cs-CZ"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6039104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cs-CZ" sz="2400" smtClean="0">
              <a:solidFill>
                <a:schemeClr val="bg1"/>
              </a:solidFill>
            </a:endParaRPr>
          </a:p>
          <a:p>
            <a:pPr algn="ctr"/>
            <a:r>
              <a:rPr lang="cs-CZ" sz="2400" smtClean="0">
                <a:solidFill>
                  <a:schemeClr val="bg1"/>
                </a:solidFill>
              </a:rPr>
              <a:t> </a:t>
            </a:r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9222" name="Picture 6" descr="H.265 NEW PROMISING VIDEO CODEC » mutant-digital.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25" y="1325562"/>
            <a:ext cx="6747450" cy="441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18913" y="1800567"/>
            <a:ext cx="1990887" cy="33855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NEKOMPRIMOVANÝ</a:t>
            </a:r>
            <a:endParaRPr lang="cs-CZ" sz="1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924013" y="1793545"/>
            <a:ext cx="1825787" cy="3385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KOMPRIMOVANÝ</a:t>
            </a:r>
            <a:endParaRPr lang="cs-CZ" sz="1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924013" y="2218793"/>
            <a:ext cx="1825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smtClean="0">
                <a:solidFill>
                  <a:srgbClr val="C00000"/>
                </a:solidFill>
                <a:latin typeface="Arial Narrow" panose="020B0606020202030204" pitchFamily="34" charset="0"/>
              </a:rPr>
              <a:t>2 MB</a:t>
            </a:r>
            <a:endParaRPr lang="cs-CZ" sz="3200" b="1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01462" y="2218792"/>
            <a:ext cx="1825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smtClean="0">
                <a:solidFill>
                  <a:srgbClr val="00B050"/>
                </a:solidFill>
                <a:latin typeface="Arial Narrow" panose="020B0606020202030204" pitchFamily="34" charset="0"/>
              </a:rPr>
              <a:t>10 MB</a:t>
            </a:r>
            <a:endParaRPr lang="cs-CZ" sz="3200" b="1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924013" y="3291393"/>
            <a:ext cx="1825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smtClean="0">
                <a:solidFill>
                  <a:srgbClr val="C00000"/>
                </a:solidFill>
                <a:latin typeface="Arial Narrow" panose="020B0606020202030204" pitchFamily="34" charset="0"/>
              </a:rPr>
              <a:t>1</a:t>
            </a:r>
            <a:endParaRPr lang="cs-CZ" sz="3200" b="1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01462" y="3291392"/>
            <a:ext cx="1825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smtClean="0">
                <a:solidFill>
                  <a:srgbClr val="00B050"/>
                </a:solidFill>
                <a:latin typeface="Arial Narrow" panose="020B0606020202030204" pitchFamily="34" charset="0"/>
              </a:rPr>
              <a:t>5</a:t>
            </a:r>
            <a:endParaRPr lang="cs-CZ" sz="3200" b="1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612738" y="3262750"/>
            <a:ext cx="1825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smtClean="0">
                <a:latin typeface="Arial Narrow" panose="020B0606020202030204" pitchFamily="34" charset="0"/>
              </a:rPr>
              <a:t>:</a:t>
            </a:r>
            <a:endParaRPr lang="cs-CZ" sz="3200" b="1">
              <a:latin typeface="Arial Narrow" panose="020B060602020203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18913" y="2921756"/>
            <a:ext cx="4530887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KOMPRESNÍ POMĚR</a:t>
            </a:r>
            <a:endParaRPr lang="cs-CZ" sz="1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18912" y="4036686"/>
            <a:ext cx="4530887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ÚČINNOST KOMPRESE</a:t>
            </a:r>
            <a:endParaRPr lang="cs-CZ" sz="1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031676" y="4815785"/>
            <a:ext cx="1048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80 </a:t>
            </a:r>
            <a:r>
              <a:rPr lang="en-US" sz="3200" b="1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%</a:t>
            </a:r>
            <a:endParaRPr lang="cs-CZ" sz="3200" b="1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18912" y="4836214"/>
            <a:ext cx="619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smtClean="0">
                <a:latin typeface="Arial Narrow" panose="020B0606020202030204" pitchFamily="34" charset="0"/>
              </a:rPr>
              <a:t>1 -</a:t>
            </a:r>
            <a:endParaRPr lang="cs-CZ" sz="3200" b="1">
              <a:latin typeface="Arial Narrow" panose="020B0606020202030204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865999" y="5582361"/>
            <a:ext cx="1990887" cy="33855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NEKOMPRIMOVANÝ</a:t>
            </a:r>
            <a:endParaRPr lang="cs-CZ" sz="1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948550" y="4431667"/>
            <a:ext cx="1825787" cy="3385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KOMPRIMOVANÝ</a:t>
            </a:r>
            <a:endParaRPr lang="cs-CZ" sz="16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948550" y="4726532"/>
            <a:ext cx="182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smtClean="0">
                <a:solidFill>
                  <a:srgbClr val="C00000"/>
                </a:solidFill>
                <a:latin typeface="Arial Narrow" panose="020B0606020202030204" pitchFamily="34" charset="0"/>
              </a:rPr>
              <a:t>2 MB</a:t>
            </a:r>
            <a:endParaRPr lang="cs-CZ" sz="2000" b="1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948548" y="5177016"/>
            <a:ext cx="182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smtClean="0">
                <a:solidFill>
                  <a:srgbClr val="00B050"/>
                </a:solidFill>
                <a:latin typeface="Arial Narrow" panose="020B0606020202030204" pitchFamily="34" charset="0"/>
              </a:rPr>
              <a:t>10 MB</a:t>
            </a:r>
            <a:endParaRPr lang="cs-CZ" sz="2000" b="1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692401" y="4815785"/>
            <a:ext cx="145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Arial Narrow" panose="020B0606020202030204" pitchFamily="34" charset="0"/>
              </a:rPr>
              <a:t> x </a:t>
            </a:r>
            <a:r>
              <a:rPr lang="cs-CZ" sz="3200" b="1" smtClean="0">
                <a:latin typeface="Arial Narrow" panose="020B0606020202030204" pitchFamily="34" charset="0"/>
              </a:rPr>
              <a:t>1</a:t>
            </a:r>
            <a:r>
              <a:rPr lang="en-US" sz="3200" b="1" smtClean="0">
                <a:latin typeface="Arial Narrow" panose="020B0606020202030204" pitchFamily="34" charset="0"/>
              </a:rPr>
              <a:t>00</a:t>
            </a:r>
            <a:r>
              <a:rPr lang="cs-CZ" sz="3200" b="1" smtClean="0">
                <a:latin typeface="Arial Narrow" panose="020B0606020202030204" pitchFamily="34" charset="0"/>
              </a:rPr>
              <a:t> </a:t>
            </a:r>
            <a:r>
              <a:rPr lang="en-US" sz="3200" b="1">
                <a:latin typeface="Arial Narrow" panose="020B0606020202030204" pitchFamily="34" charset="0"/>
              </a:rPr>
              <a:t>=</a:t>
            </a:r>
            <a:endParaRPr lang="cs-CZ" sz="3200" b="1">
              <a:latin typeface="Arial Narrow" panose="020B0606020202030204" pitchFamily="34" charset="0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989514" y="5152486"/>
            <a:ext cx="1743853" cy="468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komprese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8631" y="352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7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11B28"/>
          </a:solidFill>
        </p:spPr>
        <p:txBody>
          <a:bodyPr/>
          <a:lstStyle/>
          <a:p>
            <a:pPr algn="ctr"/>
            <a:r>
              <a:rPr lang="cs-CZ" b="1" smtClean="0">
                <a:solidFill>
                  <a:schemeClr val="bg1"/>
                </a:solidFill>
              </a:rPr>
              <a:t>ARCHIVACE DAT</a:t>
            </a:r>
            <a:endParaRPr lang="cs-CZ"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6039104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cs-CZ" sz="2400" smtClean="0">
              <a:solidFill>
                <a:schemeClr val="bg1"/>
              </a:solidFill>
            </a:endParaRPr>
          </a:p>
          <a:p>
            <a:pPr algn="ctr"/>
            <a:r>
              <a:rPr lang="cs-CZ" sz="2400" smtClean="0">
                <a:solidFill>
                  <a:schemeClr val="bg1"/>
                </a:solidFill>
              </a:rPr>
              <a:t> </a:t>
            </a:r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6148" name="Picture 4" descr="WinR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23" y="1457979"/>
            <a:ext cx="2267685" cy="226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7-Zip 19.00 released - gHacks Tech New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85" y="1821913"/>
            <a:ext cx="6754930" cy="372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ifferences Between the Many Archive Compressed File Forma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075" y="112077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ackageIcon Zip icon free search download as png, ico and icns,  IconSeeker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0" y="3413125"/>
            <a:ext cx="2578100" cy="257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Download Corel WinZip 24 Standard Single User | Dell US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23" y="3939775"/>
            <a:ext cx="1966913" cy="196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omprese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60623" y="357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1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11B28"/>
          </a:solidFill>
        </p:spPr>
        <p:txBody>
          <a:bodyPr/>
          <a:lstStyle/>
          <a:p>
            <a:pPr algn="ctr"/>
            <a:r>
              <a:rPr lang="cs-CZ" b="1" smtClean="0">
                <a:solidFill>
                  <a:schemeClr val="bg1"/>
                </a:solidFill>
              </a:rPr>
              <a:t>JINÉ PŘÍKLADY KOMPRESE</a:t>
            </a:r>
            <a:endParaRPr lang="cs-CZ"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6039104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cs-CZ" sz="2400" smtClean="0">
              <a:solidFill>
                <a:schemeClr val="bg1"/>
              </a:solidFill>
            </a:endParaRPr>
          </a:p>
          <a:p>
            <a:pPr algn="ctr"/>
            <a:r>
              <a:rPr lang="cs-CZ" sz="2400" smtClean="0">
                <a:solidFill>
                  <a:schemeClr val="bg1"/>
                </a:solidFill>
              </a:rPr>
              <a:t> </a:t>
            </a:r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6146" name="Picture 2" descr="Data Compression: snímky, stock fotografie a vektory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4"/>
          <a:stretch/>
        </p:blipFill>
        <p:spPr bwMode="auto">
          <a:xfrm>
            <a:off x="134310" y="1325563"/>
            <a:ext cx="2514600" cy="228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/>
          <a:srcRect l="58656" r="19973" b="36882"/>
          <a:stretch/>
        </p:blipFill>
        <p:spPr>
          <a:xfrm>
            <a:off x="2783221" y="1325564"/>
            <a:ext cx="5513610" cy="4579936"/>
          </a:xfrm>
          <a:prstGeom prst="rect">
            <a:avLst/>
          </a:prstGeom>
        </p:spPr>
      </p:pic>
      <p:pic>
        <p:nvPicPr>
          <p:cNvPr id="5122" name="Picture 2" descr="File CAB Icon - Silverblue Icons - SoftIcons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10" y="3748674"/>
            <a:ext cx="2227890" cy="222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ownload paragon ntfs for mac free (mac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193" y="1325563"/>
            <a:ext cx="24288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ifference between File Compression and NTFS Compression | TECHNICAL INF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493650"/>
            <a:ext cx="4648200" cy="241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omprese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08268" y="34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2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11B28"/>
          </a:solidFill>
        </p:spPr>
        <p:txBody>
          <a:bodyPr/>
          <a:lstStyle/>
          <a:p>
            <a:pPr algn="ctr"/>
            <a:r>
              <a:rPr lang="cs-CZ" b="1" smtClean="0">
                <a:solidFill>
                  <a:schemeClr val="bg1"/>
                </a:solidFill>
              </a:rPr>
              <a:t>UKLÁDÁNÍ GRAFICKÝCH SOUBORŮ</a:t>
            </a:r>
            <a:endParaRPr lang="cs-CZ"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6039104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cs-CZ" sz="2400" smtClean="0">
              <a:solidFill>
                <a:schemeClr val="bg1"/>
              </a:solidFill>
            </a:endParaRPr>
          </a:p>
          <a:p>
            <a:pPr algn="ctr"/>
            <a:r>
              <a:rPr lang="cs-CZ" sz="2400" smtClean="0">
                <a:solidFill>
                  <a:schemeClr val="bg1"/>
                </a:solidFill>
              </a:rPr>
              <a:t> </a:t>
            </a:r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8194" name="Picture 2" descr="How does the JPEG compression work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6173"/>
            <a:ext cx="4397829" cy="369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488913" y="1329417"/>
            <a:ext cx="1420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smtClean="0">
                <a:solidFill>
                  <a:srgbClr val="C71B74"/>
                </a:solidFill>
                <a:latin typeface="Arial Black" panose="020B0A04020102020204" pitchFamily="34" charset="0"/>
              </a:rPr>
              <a:t>JPEG</a:t>
            </a:r>
            <a:endParaRPr lang="cs-CZ" sz="3200">
              <a:solidFill>
                <a:srgbClr val="C71B74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https://upload.wikimedia.org/wikipedia/commons/c/ce/Phalaenopsis_5kB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86" y="3632595"/>
            <a:ext cx="2587625" cy="230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3/Dctjpeg.png/219px-Dctjpe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12" y="1447409"/>
            <a:ext cx="2085975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Fs, PNGs, &amp; JPGs: What's The Difference?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2863" r="5724" b="2564"/>
          <a:stretch/>
        </p:blipFill>
        <p:spPr bwMode="auto">
          <a:xfrm>
            <a:off x="6212111" y="1547021"/>
            <a:ext cx="6010023" cy="397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91493" y="1521939"/>
            <a:ext cx="705928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A</a:t>
            </a:r>
            <a:endParaRPr lang="cs-CZ" sz="32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343168" y="3242993"/>
            <a:ext cx="705928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>
                <a:solidFill>
                  <a:schemeClr val="bg1"/>
                </a:solidFill>
                <a:latin typeface="Arial Narrow" panose="020B0606020202030204" pitchFamily="34" charset="0"/>
              </a:rPr>
              <a:t>B</a:t>
            </a:r>
            <a:endParaRPr lang="cs-CZ" sz="32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271522" y="5326571"/>
            <a:ext cx="705928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smtClean="0">
                <a:solidFill>
                  <a:schemeClr val="bg1"/>
                </a:solidFill>
                <a:latin typeface="Arial Narrow" panose="020B0606020202030204" pitchFamily="34" charset="0"/>
              </a:rPr>
              <a:t>C</a:t>
            </a:r>
            <a:endParaRPr lang="cs-CZ" sz="32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komprese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60624" y="357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4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11B28"/>
          </a:solidFill>
        </p:spPr>
        <p:txBody>
          <a:bodyPr/>
          <a:lstStyle/>
          <a:p>
            <a:pPr algn="ctr"/>
            <a:r>
              <a:rPr lang="cs-CZ" b="1" smtClean="0">
                <a:solidFill>
                  <a:schemeClr val="bg1"/>
                </a:solidFill>
              </a:rPr>
              <a:t>KÓDOVÁNÍ AUDIOVIZUÁLNÍCH SOUBORŮ</a:t>
            </a:r>
            <a:endParaRPr lang="cs-CZ"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6039104"/>
            <a:ext cx="12192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cs-CZ" sz="2400" smtClean="0">
              <a:solidFill>
                <a:schemeClr val="bg1"/>
              </a:solidFill>
            </a:endParaRPr>
          </a:p>
          <a:p>
            <a:pPr algn="ctr"/>
            <a:r>
              <a:rPr lang="cs-CZ" sz="2400" smtClean="0">
                <a:solidFill>
                  <a:schemeClr val="bg1"/>
                </a:solidFill>
              </a:rPr>
              <a:t> </a:t>
            </a:r>
            <a:endParaRPr lang="cs-CZ" sz="2400">
              <a:solidFill>
                <a:schemeClr val="bg1"/>
              </a:solidFill>
            </a:endParaRPr>
          </a:p>
        </p:txBody>
      </p:sp>
      <p:pic>
        <p:nvPicPr>
          <p:cNvPr id="4104" name="Picture 8" descr="Documents adds new video formats support and browser tabs (+Bonus) | Bl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5413"/>
            <a:ext cx="3429000" cy="276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ll to MP3 for Mac - Free Mac All to MP3 Converter Software - A All to MP3  for Mac to Convert Any Audio and Video Files to MP3 with Ease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1" b="12109"/>
          <a:stretch/>
        </p:blipFill>
        <p:spPr bwMode="auto">
          <a:xfrm>
            <a:off x="152400" y="3987800"/>
            <a:ext cx="3429000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mputer Networking 1: Introduction to Network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1330099"/>
            <a:ext cx="8242300" cy="470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Vector Live Stream Logo Flat Style Stock Illustration - Download Image Now  - i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4" t="35196" r="16426" b="35637"/>
          <a:stretch/>
        </p:blipFill>
        <p:spPr bwMode="auto">
          <a:xfrm>
            <a:off x="9715500" y="4721494"/>
            <a:ext cx="2476500" cy="11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omprese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1105" y="357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5437</TotalTime>
  <Words>1635</Words>
  <Application>Microsoft Office PowerPoint</Application>
  <PresentationFormat>Širokoúhlá obrazovka</PresentationFormat>
  <Paragraphs>126</Paragraphs>
  <Slides>12</Slides>
  <Notes>12</Notes>
  <HiddenSlides>0</HiddenSlides>
  <MMClips>11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Arial Narrow</vt:lpstr>
      <vt:lpstr>Calibri</vt:lpstr>
      <vt:lpstr>Calibri Light</vt:lpstr>
      <vt:lpstr>Motiv Office</vt:lpstr>
      <vt:lpstr>DATOVÁ KOMPRESE</vt:lpstr>
      <vt:lpstr>KOMPRESE DAT</vt:lpstr>
      <vt:lpstr>ZTRÁTOVÁ KOMPRESE</vt:lpstr>
      <vt:lpstr>BEZEZTRÁTOVÁ KOMPRESE</vt:lpstr>
      <vt:lpstr>ÚČINNOST KOMPRESE</vt:lpstr>
      <vt:lpstr>ARCHIVACE DAT</vt:lpstr>
      <vt:lpstr>JINÉ PŘÍKLADY KOMPRESE</vt:lpstr>
      <vt:lpstr>UKLÁDÁNÍ GRAFICKÝCH SOUBORŮ</vt:lpstr>
      <vt:lpstr>KÓDOVÁNÍ AUDIOVIZUÁLNÍCH SOUBORŮ</vt:lpstr>
      <vt:lpstr>KOMPRESNÍ ALGORITMY: KÓDOVÁNÍ RLE</vt:lpstr>
      <vt:lpstr>LZW KOMPRESE</vt:lpstr>
      <vt:lpstr>Huffmanovo kódování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ml</dc:creator>
  <cp:lastModifiedBy>ml</cp:lastModifiedBy>
  <cp:revision>557</cp:revision>
  <dcterms:created xsi:type="dcterms:W3CDTF">2020-05-15T14:23:29Z</dcterms:created>
  <dcterms:modified xsi:type="dcterms:W3CDTF">2020-10-14T21:06:29Z</dcterms:modified>
</cp:coreProperties>
</file>