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8" r:id="rId3"/>
    <p:sldId id="270" r:id="rId4"/>
    <p:sldId id="271" r:id="rId5"/>
    <p:sldId id="272" r:id="rId6"/>
    <p:sldId id="273" r:id="rId7"/>
    <p:sldId id="275" r:id="rId8"/>
    <p:sldId id="276" r:id="rId9"/>
    <p:sldId id="278" r:id="rId10"/>
    <p:sldId id="279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AB79"/>
    <a:srgbClr val="D3B5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5" autoAdjust="0"/>
    <p:restoredTop sz="94650" autoAdjust="0"/>
  </p:normalViewPr>
  <p:slideViewPr>
    <p:cSldViewPr>
      <p:cViewPr>
        <p:scale>
          <a:sx n="70" d="100"/>
          <a:sy n="70" d="100"/>
        </p:scale>
        <p:origin x="72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53096D0-4F27-487B-A309-58A0C91FA0E4}" type="datetimeFigureOut">
              <a:rPr lang="cs-CZ" smtClean="0"/>
              <a:pPr/>
              <a:t>16.4.2010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CDF2BEE-EF81-4C12-8EB8-E460D531D6A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0"/>
            <a:ext cx="2352675" cy="2476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90000" dist="50800" dir="5400000" sy="-100000" algn="bl" rotWithShape="0"/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786" y="3500438"/>
            <a:ext cx="7772400" cy="1829761"/>
          </a:xfrm>
        </p:spPr>
        <p:txBody>
          <a:bodyPr anchor="t" anchorCtr="0">
            <a:scene3d>
              <a:camera prst="perspectiveContrastingLeftFacing">
                <a:rot lat="547294" lon="1726327" rev="21231639"/>
              </a:camera>
              <a:lightRig rig="soft" dir="t"/>
            </a:scene3d>
            <a:sp3d z="177800" extrusionH="101600" contourW="25400" prstMaterial="softEdge">
              <a:bevelT w="25400" h="25400"/>
              <a:extrusionClr>
                <a:schemeClr val="bg2">
                  <a:lumMod val="10000"/>
                </a:schemeClr>
              </a:extrusionClr>
              <a:contourClr>
                <a:schemeClr val="accent6">
                  <a:lumMod val="75000"/>
                </a:schemeClr>
              </a:contourClr>
            </a:sp3d>
          </a:bodyPr>
          <a:lstStyle/>
          <a:p>
            <a:r>
              <a:rPr lang="cs-CZ" sz="11000" b="0" u="dbl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>
                  <a:solidFill>
                    <a:schemeClr val="bg2">
                      <a:lumMod val="50000"/>
                    </a:schemeClr>
                  </a:solidFill>
                </a:uFill>
                <a:latin typeface="Algerian" pitchFamily="82" charset="0"/>
              </a:rPr>
              <a:t>ALKOHOL</a:t>
            </a:r>
            <a:endParaRPr lang="cs-CZ" sz="11000" u="dbl" dirty="0">
              <a:solidFill>
                <a:schemeClr val="bg2">
                  <a:lumMod val="2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  <a:uFill>
                <a:solidFill>
                  <a:schemeClr val="bg2">
                    <a:lumMod val="50000"/>
                  </a:schemeClr>
                </a:solidFill>
              </a:uFill>
              <a:latin typeface="Algerian" pitchFamily="82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142852"/>
            <a:ext cx="1870378" cy="1714512"/>
          </a:xfrm>
          <a:prstGeom prst="roundRect">
            <a:avLst>
              <a:gd name="adj" fmla="val 16667"/>
            </a:avLst>
          </a:prstGeo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4357686" y="428604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cs-CZ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cs-CZ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7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Vypracoval Jiří </a:t>
            </a:r>
            <a:r>
              <a:rPr lang="cs-CZ" dirty="0" err="1" smtClean="0"/>
              <a:t>Magera</a:t>
            </a:r>
            <a:r>
              <a:rPr lang="cs-CZ" dirty="0" smtClean="0"/>
              <a:t> </a:t>
            </a:r>
            <a:r>
              <a:rPr lang="cs-CZ" dirty="0" err="1" smtClean="0"/>
              <a:t>IT1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</a:rPr>
              <a:t>Děkuji za pozornost</a:t>
            </a:r>
            <a:endParaRPr lang="cs-CZ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4480" y="285728"/>
            <a:ext cx="5143536" cy="1571636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Chlast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9058" y="2285992"/>
            <a:ext cx="4643470" cy="342902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Účinná látka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Etylalkohol (C</a:t>
            </a:r>
            <a:r>
              <a:rPr lang="cs-CZ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</a:t>
            </a:r>
            <a:r>
              <a:rPr lang="cs-CZ" baseline="-25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-OH) získávána kvašením.</a:t>
            </a:r>
          </a:p>
          <a:p>
            <a:pPr>
              <a:buFont typeface="Wingdings" pitchFamily="2" charset="2"/>
              <a:buChar char="Ø"/>
            </a:pPr>
            <a:endParaRPr lang="cs-CZ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Původ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Před 5000 lety bylo v Mezopotámii vyrobeno z chmelu první pivo. Víno lidé znali ještě o 2000 let dříve. Ve starověkých Aténách trestali opilost smrtí.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285728"/>
            <a:ext cx="1928826" cy="198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714488"/>
            <a:ext cx="28384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5000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429552" cy="1654908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Co </a:t>
            </a:r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 </a:t>
            </a:r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způsobuje</a:t>
            </a:r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 </a:t>
            </a:r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?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571744"/>
            <a:ext cx="4649815" cy="35719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Odstraňuje zábrany, způsobuje euforii, veselost, případně podrážděnost a agresi pramenící z náhle zvýšeného sebevědomí. Po odeznění účinků přichází kocovina – bolesti hlavy, žízeň, žaludeční nevolnost, výpadky paměti, celková únava.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785926"/>
            <a:ext cx="364333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7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5429288" cy="1643074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Závislost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0034" y="1785926"/>
            <a:ext cx="8358246" cy="4214842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cs-CZ" sz="3300" b="1" dirty="0" smtClean="0">
                <a:solidFill>
                  <a:srgbClr val="FF0000"/>
                </a:solidFill>
              </a:rPr>
              <a:t>Příznaky závislosti</a:t>
            </a:r>
            <a:r>
              <a:rPr lang="cs-CZ" sz="33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Bez drogy neklid, třes rukou, úzkost, podrážděnost, nespavost, nevolnost. Časem se objevují poruchy paměti a soustředění, deprese, halucinace nebo sebevražedné tendence. Po dlouhodobém užívání  může vysazení alkoholu ohrozit život.</a:t>
            </a:r>
          </a:p>
          <a:p>
            <a:pPr>
              <a:buFont typeface="Wingdings" pitchFamily="2" charset="2"/>
              <a:buChar char="Ø"/>
            </a:pPr>
            <a:endParaRPr lang="cs-CZ" sz="3300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3300" b="1" dirty="0" smtClean="0">
                <a:solidFill>
                  <a:srgbClr val="FF0000"/>
                </a:solidFill>
              </a:rPr>
              <a:t>Riziko závislosti</a:t>
            </a:r>
            <a:r>
              <a:rPr lang="cs-CZ" sz="33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Alkohol je zákonem povolená, přesto pro někoho tvrdá a silně návyková droga. Závislost na něm je nevyléčitelná choroba, kterou lze jen stabilizovat. U mladých lidí do 20 let vzniká závislost 10× rychleji než u dospělých. Bezpečná dávka pro dospělého je podle expertů ze Světové zdravotnické organizace (WHO) asi jedno velké pivo nebo 2 deci vína denně.</a:t>
            </a:r>
          </a:p>
          <a:p>
            <a:pPr>
              <a:buFont typeface="Wingdings" pitchFamily="2" charset="2"/>
              <a:buChar char="Ø"/>
            </a:pP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214290"/>
            <a:ext cx="1857388" cy="1579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40000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928826"/>
          </a:xfrm>
          <a:solidFill>
            <a:schemeClr val="bg2"/>
          </a:solidFill>
          <a:effectLst>
            <a:softEdge rad="127000"/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   NEHODY, ANEB KDYŽ 	UŽ JE POZDĚ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794" y="928670"/>
            <a:ext cx="2643206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85992"/>
            <a:ext cx="2714643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269017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794" y="2428868"/>
            <a:ext cx="264320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4643446"/>
            <a:ext cx="2643205" cy="162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1934" y="4214818"/>
            <a:ext cx="4143403" cy="230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5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757362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VĚTŠÍ  MNOŽSTVÍ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9058" y="2071678"/>
            <a:ext cx="4572000" cy="25717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Příznaky předávkování</a:t>
            </a:r>
            <a:r>
              <a:rPr lang="cs-CZ" dirty="0" smtClean="0">
                <a:solidFill>
                  <a:srgbClr val="FF0000"/>
                </a:solidFill>
              </a:rPr>
              <a:t>: 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Únava, zvracení, blednutí obličeje, necitlivost, inkontinence (pomočení se), bezvědomí, zástava dechu.</a:t>
            </a:r>
          </a:p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Smrtelná dávka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4,5 promile alkoholu v krvi.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4714884"/>
            <a:ext cx="2667014" cy="1922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185738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786322"/>
            <a:ext cx="277812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785926"/>
            <a:ext cx="3333773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2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0232" y="285728"/>
            <a:ext cx="4143404" cy="1643074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POMOC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844" y="1643050"/>
            <a:ext cx="4572000" cy="300039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První pomoc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Okamžitě volejte 155. Než záchranka přijede, udržujte opilého při vědomí. Když nic nezabírá, dejte mu facku nebo ho polijte studenou vodou. Nesnažte se ho probrat černou kávou, nepomáhá to.</a:t>
            </a:r>
          </a:p>
          <a:p>
            <a:pPr>
              <a:buFont typeface="Wingdings" pitchFamily="2" charset="2"/>
              <a:buChar char="Ø"/>
            </a:pPr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4643446"/>
            <a:ext cx="1849446" cy="1757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2786058"/>
            <a:ext cx="3071834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14290"/>
            <a:ext cx="2286016" cy="1714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20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828800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ZDRAVOTNÍ  RIZIKA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000240"/>
            <a:ext cx="4572000" cy="25003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Zdravotní rizika</a:t>
            </a: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: Onemocnění jater, poškození nervového systému (poruchy paměti, psychózy), oslabení imunity (větší riziko infekcí a nádorů, u žen především rakovina prsní žlázy).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357694"/>
            <a:ext cx="3416777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285992"/>
            <a:ext cx="35507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6215106" cy="1571636"/>
          </a:xfrm>
          <a:solidFill>
            <a:schemeClr val="bg2"/>
          </a:solidFill>
          <a:effectLst>
            <a:softEdge rad="317500"/>
          </a:effectLst>
        </p:spPr>
        <p:txBody>
          <a:bodyPr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cs-CZ" sz="5400" cap="all" dirty="0" smtClean="0">
                <a:ln/>
                <a:solidFill>
                  <a:schemeClr val="accent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askerville Old Face" pitchFamily="18" charset="0"/>
              </a:rPr>
              <a:t>STATISTIKA</a:t>
            </a:r>
            <a:endParaRPr lang="cs-CZ" sz="5400" cap="all" dirty="0">
              <a:ln/>
              <a:solidFill>
                <a:schemeClr val="accent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askerville Old Face" pitchFamily="18" charset="0"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0" y="2500306"/>
            <a:ext cx="4572000" cy="3643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V ČR se děti setkávají s alkoholem průměrně v 11 letech, což je nejdříve v EU. Pětatřicet procent dětí ve věku 10 let už alkohol vyzkoušelo. Třináct procent dětí ve věku 13-15 let se napije 3× do měsíce. Na nemoci způsobené alkoholismem zemře v ČR ročně asi 4000 mužů a 2000 žen.</a:t>
            </a:r>
            <a:endParaRPr lang="cs-CZ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" name="Picture 4" descr="http://mm.denik.cz/56/1e/detsti_alkoholici_sip-galer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4429156" cy="3071810"/>
          </a:xfrm>
          <a:prstGeom prst="rect">
            <a:avLst/>
          </a:prstGeom>
          <a:noFill/>
        </p:spPr>
      </p:pic>
      <p:pic>
        <p:nvPicPr>
          <p:cNvPr id="8" name="Picture 2" descr="http://nd01.blog.cz/204/793/784f774cd2_13674468_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62" y="428604"/>
            <a:ext cx="3643338" cy="274859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Technický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961</TotalTime>
  <Words>267</Words>
  <Application>Microsoft Office PowerPoint</Application>
  <PresentationFormat>Předvádění na obrazovce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Technický</vt:lpstr>
      <vt:lpstr>ALKOHOL</vt:lpstr>
      <vt:lpstr>Chlast</vt:lpstr>
      <vt:lpstr>Co  způsobuje ?</vt:lpstr>
      <vt:lpstr>Závislost</vt:lpstr>
      <vt:lpstr>   NEHODY, ANEB KDYŽ  UŽ JE POZDĚ</vt:lpstr>
      <vt:lpstr>VĚTŠÍ  MNOŽSTVÍ</vt:lpstr>
      <vt:lpstr>POMOC</vt:lpstr>
      <vt:lpstr>ZDRAVOTNÍ  RIZIKA</vt:lpstr>
      <vt:lpstr>STATISTIKA</vt:lpstr>
      <vt:lpstr>Vypracoval Jiří Magera IT1.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ALKOHOL</dc:title>
  <dc:creator>Uzivatel</dc:creator>
  <cp:lastModifiedBy>Student</cp:lastModifiedBy>
  <cp:revision>113</cp:revision>
  <dcterms:created xsi:type="dcterms:W3CDTF">2010-03-07T14:14:59Z</dcterms:created>
  <dcterms:modified xsi:type="dcterms:W3CDTF">2010-04-16T08:20:45Z</dcterms:modified>
</cp:coreProperties>
</file>