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20" r:id="rId1"/>
  </p:sldMasterIdLst>
  <p:sldIdLst>
    <p:sldId id="256" r:id="rId2"/>
    <p:sldId id="291" r:id="rId3"/>
    <p:sldId id="292" r:id="rId4"/>
    <p:sldId id="294" r:id="rId5"/>
    <p:sldId id="296" r:id="rId6"/>
    <p:sldId id="297" r:id="rId7"/>
    <p:sldId id="348" r:id="rId8"/>
    <p:sldId id="284" r:id="rId9"/>
    <p:sldId id="335" r:id="rId10"/>
    <p:sldId id="336" r:id="rId11"/>
    <p:sldId id="337" r:id="rId12"/>
    <p:sldId id="298" r:id="rId13"/>
    <p:sldId id="300" r:id="rId14"/>
    <p:sldId id="301" r:id="rId15"/>
    <p:sldId id="302" r:id="rId16"/>
    <p:sldId id="307" r:id="rId17"/>
    <p:sldId id="289" r:id="rId18"/>
    <p:sldId id="354" r:id="rId19"/>
    <p:sldId id="304" r:id="rId20"/>
    <p:sldId id="305" r:id="rId21"/>
    <p:sldId id="308" r:id="rId22"/>
    <p:sldId id="306" r:id="rId23"/>
    <p:sldId id="309" r:id="rId24"/>
    <p:sldId id="310" r:id="rId25"/>
    <p:sldId id="312" r:id="rId26"/>
    <p:sldId id="313" r:id="rId27"/>
    <p:sldId id="314" r:id="rId28"/>
    <p:sldId id="338" r:id="rId29"/>
    <p:sldId id="317" r:id="rId30"/>
    <p:sldId id="318" r:id="rId31"/>
    <p:sldId id="343" r:id="rId32"/>
    <p:sldId id="350" r:id="rId33"/>
    <p:sldId id="341" r:id="rId34"/>
    <p:sldId id="342" r:id="rId35"/>
    <p:sldId id="344" r:id="rId36"/>
    <p:sldId id="347" r:id="rId37"/>
    <p:sldId id="324" r:id="rId38"/>
    <p:sldId id="330" r:id="rId39"/>
    <p:sldId id="319" r:id="rId40"/>
    <p:sldId id="352" r:id="rId41"/>
    <p:sldId id="353" r:id="rId42"/>
  </p:sldIdLst>
  <p:sldSz cx="12192000" cy="6858000"/>
  <p:notesSz cx="6858000" cy="9144000"/>
  <p:embeddedFontLst>
    <p:embeddedFont>
      <p:font typeface="Hind Guntur" panose="020B0604020202020204" charset="-18"/>
      <p:regular r:id="rId43"/>
      <p:bold r:id="rId44"/>
    </p:embeddedFont>
    <p:embeddedFont>
      <p:font typeface="Webdings" panose="05030102010509060703" pitchFamily="18" charset="2"/>
      <p:regular r:id="rId45"/>
    </p:embeddedFont>
    <p:embeddedFont>
      <p:font typeface="Calibri Light" panose="020F0302020204030204" pitchFamily="34" charset="0"/>
      <p:regular r:id="rId46"/>
      <p:italic r:id="rId47"/>
    </p:embeddedFont>
    <p:embeddedFont>
      <p:font typeface="Calibri" panose="020F0502020204030204" pitchFamily="34" charset="0"/>
      <p:regular r:id="rId48"/>
      <p:bold r:id="rId49"/>
      <p:italic r:id="rId50"/>
      <p:boldItalic r:id="rId51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BD860"/>
    <a:srgbClr val="EAA09E"/>
    <a:srgbClr val="C22B92"/>
    <a:srgbClr val="C6379C"/>
    <a:srgbClr val="003D56"/>
    <a:srgbClr val="F1A0A1"/>
    <a:srgbClr val="45C9E1"/>
    <a:srgbClr val="003052"/>
    <a:srgbClr val="013D57"/>
    <a:srgbClr val="34C0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12" y="10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3.fntdata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2.fntdata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8" Type="http://schemas.openxmlformats.org/officeDocument/2006/relationships/slide" Target="slides/slide7.xml"/><Relationship Id="rId51" Type="http://schemas.openxmlformats.org/officeDocument/2006/relationships/font" Target="fonts/font9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4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254C-FBBB-4CDC-B91A-3F1789C8F8E4}" type="datetimeFigureOut">
              <a:rPr lang="cs-CZ" smtClean="0"/>
              <a:t>06.01.2021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E3897-174A-4145-AB93-9FD41D358C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010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254C-FBBB-4CDC-B91A-3F1789C8F8E4}" type="datetimeFigureOut">
              <a:rPr lang="cs-CZ" smtClean="0"/>
              <a:t>06.01.2021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E3897-174A-4145-AB93-9FD41D358C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425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254C-FBBB-4CDC-B91A-3F1789C8F8E4}" type="datetimeFigureOut">
              <a:rPr lang="cs-CZ" smtClean="0"/>
              <a:t>06.01.2021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E3897-174A-4145-AB93-9FD41D358C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503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254C-FBBB-4CDC-B91A-3F1789C8F8E4}" type="datetimeFigureOut">
              <a:rPr lang="cs-CZ" smtClean="0"/>
              <a:t>06.01.2021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E3897-174A-4145-AB93-9FD41D358C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150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254C-FBBB-4CDC-B91A-3F1789C8F8E4}" type="datetimeFigureOut">
              <a:rPr lang="cs-CZ" smtClean="0"/>
              <a:t>06.01.2021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E3897-174A-4145-AB93-9FD41D358C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0987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254C-FBBB-4CDC-B91A-3F1789C8F8E4}" type="datetimeFigureOut">
              <a:rPr lang="cs-CZ" smtClean="0"/>
              <a:t>06.01.2021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E3897-174A-4145-AB93-9FD41D358C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644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254C-FBBB-4CDC-B91A-3F1789C8F8E4}" type="datetimeFigureOut">
              <a:rPr lang="cs-CZ" smtClean="0"/>
              <a:t>06.01.2021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E3897-174A-4145-AB93-9FD41D358C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566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254C-FBBB-4CDC-B91A-3F1789C8F8E4}" type="datetimeFigureOut">
              <a:rPr lang="cs-CZ" smtClean="0"/>
              <a:t>06.01.2021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E3897-174A-4145-AB93-9FD41D358C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454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254C-FBBB-4CDC-B91A-3F1789C8F8E4}" type="datetimeFigureOut">
              <a:rPr lang="cs-CZ" smtClean="0"/>
              <a:t>06.01.2021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E3897-174A-4145-AB93-9FD41D358C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2895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254C-FBBB-4CDC-B91A-3F1789C8F8E4}" type="datetimeFigureOut">
              <a:rPr lang="cs-CZ" smtClean="0"/>
              <a:t>06.01.2021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E3897-174A-4145-AB93-9FD41D358C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171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E254C-FBBB-4CDC-B91A-3F1789C8F8E4}" type="datetimeFigureOut">
              <a:rPr lang="cs-CZ" smtClean="0"/>
              <a:t>06.01.2021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E3897-174A-4145-AB93-9FD41D358C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609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E254C-FBBB-4CDC-B91A-3F1789C8F8E4}" type="datetimeFigureOut">
              <a:rPr lang="cs-CZ" smtClean="0"/>
              <a:t>06.01.2021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FE3897-174A-4145-AB93-9FD41D358C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1642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sspu@sspu-opava.cz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hyperlink" Target="http://www.sspu-opava.cz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microsoft.com/office/2007/relationships/hdphoto" Target="../media/hdphoto2.wdp"/><Relationship Id="rId7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1.png"/><Relationship Id="rId5" Type="http://schemas.openxmlformats.org/officeDocument/2006/relationships/image" Target="../media/image7.jpeg"/><Relationship Id="rId10" Type="http://schemas.microsoft.com/office/2007/relationships/hdphoto" Target="../media/hdphoto4.wdp"/><Relationship Id="rId4" Type="http://schemas.openxmlformats.org/officeDocument/2006/relationships/image" Target="../media/image2.pn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6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2.png"/><Relationship Id="rId7" Type="http://schemas.openxmlformats.org/officeDocument/2006/relationships/image" Target="../media/image28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2.png"/><Relationship Id="rId7" Type="http://schemas.openxmlformats.org/officeDocument/2006/relationships/image" Target="../media/image5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704" y="812166"/>
            <a:ext cx="10678322" cy="4122599"/>
          </a:xfrm>
          <a:prstGeom prst="rect">
            <a:avLst/>
          </a:prstGeom>
        </p:spPr>
      </p:pic>
      <p:sp>
        <p:nvSpPr>
          <p:cNvPr id="12" name="Obdélník 11"/>
          <p:cNvSpPr/>
          <p:nvPr/>
        </p:nvSpPr>
        <p:spPr>
          <a:xfrm>
            <a:off x="1519881" y="3485292"/>
            <a:ext cx="4077730" cy="5107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647568" y="3549778"/>
            <a:ext cx="774356" cy="277384"/>
          </a:xfrm>
          <a:prstGeom prst="rect">
            <a:avLst/>
          </a:prstGeom>
          <a:solidFill>
            <a:srgbClr val="003D56"/>
          </a:solidFill>
          <a:ln>
            <a:solidFill>
              <a:srgbClr val="003D5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421924" y="3549778"/>
            <a:ext cx="749644" cy="277384"/>
          </a:xfrm>
          <a:prstGeom prst="rect">
            <a:avLst/>
          </a:prstGeom>
          <a:solidFill>
            <a:srgbClr val="34C0DD"/>
          </a:solidFill>
          <a:ln>
            <a:solidFill>
              <a:srgbClr val="34C0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171568" y="3549778"/>
            <a:ext cx="774356" cy="277384"/>
          </a:xfrm>
          <a:prstGeom prst="rect">
            <a:avLst/>
          </a:prstGeom>
          <a:solidFill>
            <a:srgbClr val="EAA09E"/>
          </a:solidFill>
          <a:ln>
            <a:solidFill>
              <a:srgbClr val="EAA0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945923" y="3549778"/>
            <a:ext cx="785621" cy="277384"/>
          </a:xfrm>
          <a:prstGeom prst="rect">
            <a:avLst/>
          </a:prstGeom>
          <a:solidFill>
            <a:srgbClr val="BBD860"/>
          </a:solidFill>
          <a:ln>
            <a:solidFill>
              <a:srgbClr val="BBD8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731544" y="3549778"/>
            <a:ext cx="767556" cy="277384"/>
          </a:xfrm>
          <a:prstGeom prst="rect">
            <a:avLst/>
          </a:prstGeom>
          <a:solidFill>
            <a:srgbClr val="C22B92"/>
          </a:solidFill>
          <a:ln>
            <a:solidFill>
              <a:srgbClr val="C637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8280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321496"/>
            <a:ext cx="11786646" cy="626573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cs-CZ" sz="4800" cap="all" dirty="0">
                <a:solidFill>
                  <a:srgbClr val="003052"/>
                </a:solidFill>
                <a:latin typeface="+mn-lt"/>
                <a:cs typeface="Hind Guntur SemiBold" panose="02000000000000000000" pitchFamily="2" charset="-18"/>
              </a:rPr>
              <a:t>Kontaktní údaje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Obrázek 1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403877"/>
            <a:ext cx="1569600" cy="605978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339366" y="1261964"/>
            <a:ext cx="7621786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cap="all" dirty="0">
                <a:cs typeface="Hind Guntur" panose="02000000000000000000" pitchFamily="2" charset="-18"/>
              </a:rPr>
              <a:t>Střední škola průmyslová a umělecká, Opava, </a:t>
            </a:r>
            <a:br>
              <a:rPr lang="cs-CZ" sz="2400" cap="all" dirty="0">
                <a:cs typeface="Hind Guntur" panose="02000000000000000000" pitchFamily="2" charset="-18"/>
              </a:rPr>
            </a:br>
            <a:r>
              <a:rPr lang="cs-CZ" sz="2400" cap="all" dirty="0">
                <a:cs typeface="Hind Guntur" panose="02000000000000000000" pitchFamily="2" charset="-18"/>
              </a:rPr>
              <a:t>příspěvková organizace </a:t>
            </a:r>
          </a:p>
          <a:p>
            <a:pPr>
              <a:spcBef>
                <a:spcPts val="1200"/>
              </a:spcBef>
            </a:pPr>
            <a:r>
              <a:rPr lang="cs-CZ" sz="2400" dirty="0">
                <a:solidFill>
                  <a:schemeClr val="bg2">
                    <a:lumMod val="50000"/>
                  </a:schemeClr>
                </a:solidFill>
                <a:cs typeface="Hind Guntur" panose="02000000000000000000" pitchFamily="2" charset="-18"/>
              </a:rPr>
              <a:t>Praskova 399/8, 746 01 Opava 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9068500" y="1261964"/>
            <a:ext cx="299983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>
                <a:solidFill>
                  <a:srgbClr val="003052"/>
                </a:solidFill>
                <a:cs typeface="Hind Guntur" panose="02000000000000000000" pitchFamily="2" charset="-18"/>
                <a:sym typeface="Webdings" panose="05030102010509060703" pitchFamily="18" charset="2"/>
              </a:rPr>
              <a:t></a:t>
            </a:r>
            <a:r>
              <a:rPr lang="cs-CZ" sz="2400" dirty="0">
                <a:solidFill>
                  <a:schemeClr val="bg2">
                    <a:lumMod val="50000"/>
                  </a:schemeClr>
                </a:solidFill>
                <a:cs typeface="Hind Guntur" panose="02000000000000000000" pitchFamily="2" charset="-18"/>
                <a:sym typeface="Webdings" panose="05030102010509060703" pitchFamily="18" charset="2"/>
              </a:rPr>
              <a:t> </a:t>
            </a:r>
            <a:r>
              <a:rPr lang="cs-CZ" sz="2400" dirty="0">
                <a:solidFill>
                  <a:schemeClr val="bg2">
                    <a:lumMod val="50000"/>
                  </a:schemeClr>
                </a:solidFill>
                <a:cs typeface="Hind Guntur" panose="02000000000000000000" pitchFamily="2" charset="-18"/>
              </a:rPr>
              <a:t>(420) 553 621 580</a:t>
            </a:r>
            <a:br>
              <a:rPr lang="cs-CZ" sz="2400" dirty="0">
                <a:solidFill>
                  <a:schemeClr val="bg2">
                    <a:lumMod val="50000"/>
                  </a:schemeClr>
                </a:solidFill>
                <a:cs typeface="Hind Guntur" panose="02000000000000000000" pitchFamily="2" charset="-18"/>
              </a:rPr>
            </a:br>
            <a:r>
              <a:rPr lang="cs-CZ" sz="2400" dirty="0">
                <a:solidFill>
                  <a:schemeClr val="bg2">
                    <a:lumMod val="50000"/>
                  </a:schemeClr>
                </a:solidFill>
                <a:cs typeface="Hind Guntur" panose="02000000000000000000" pitchFamily="2" charset="-18"/>
                <a:hlinkClick r:id="rId3"/>
              </a:rPr>
              <a:t>sspu@sspu-opava.cz</a:t>
            </a:r>
            <a:endParaRPr lang="cs-CZ" sz="2400" dirty="0">
              <a:solidFill>
                <a:schemeClr val="bg2">
                  <a:lumMod val="50000"/>
                </a:schemeClr>
              </a:solidFill>
              <a:cs typeface="Hind Guntur" panose="02000000000000000000" pitchFamily="2" charset="-18"/>
            </a:endParaRPr>
          </a:p>
          <a:p>
            <a:r>
              <a:rPr lang="cs-CZ" sz="2400" dirty="0">
                <a:solidFill>
                  <a:schemeClr val="bg2">
                    <a:lumMod val="50000"/>
                  </a:schemeClr>
                </a:solidFill>
                <a:cs typeface="Hind Guntur" panose="02000000000000000000" pitchFamily="2" charset="-18"/>
                <a:hlinkClick r:id="rId4"/>
              </a:rPr>
              <a:t>www.sspu-opava.cz</a:t>
            </a:r>
            <a:endParaRPr lang="cs-CZ" sz="2400" dirty="0">
              <a:solidFill>
                <a:schemeClr val="bg2">
                  <a:lumMod val="50000"/>
                </a:schemeClr>
              </a:solidFill>
              <a:cs typeface="Hind Guntur" panose="02000000000000000000" pitchFamily="2" charset="-18"/>
            </a:endParaRPr>
          </a:p>
          <a:p>
            <a:endParaRPr lang="cs-CZ" sz="2400" dirty="0">
              <a:latin typeface="Hind Guntur" panose="02000000000000000000" pitchFamily="2" charset="-18"/>
              <a:cs typeface="Hind Guntur" panose="02000000000000000000" pitchFamily="2" charset="-18"/>
            </a:endParaRPr>
          </a:p>
        </p:txBody>
      </p:sp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Cutou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27502" b="17610"/>
          <a:stretch/>
        </p:blipFill>
        <p:spPr>
          <a:xfrm>
            <a:off x="0" y="2806118"/>
            <a:ext cx="12184976" cy="4051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18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47"/>
          <a:stretch/>
        </p:blipFill>
        <p:spPr>
          <a:xfrm>
            <a:off x="1" y="941295"/>
            <a:ext cx="12192000" cy="5916705"/>
          </a:xfrm>
          <a:prstGeom prst="rect">
            <a:avLst/>
          </a:prstGeo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321496"/>
            <a:ext cx="11786646" cy="626573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cs-CZ" sz="4800" cap="all" dirty="0">
                <a:solidFill>
                  <a:srgbClr val="003052"/>
                </a:solidFill>
                <a:latin typeface="+mn-lt"/>
                <a:cs typeface="Hind Guntur SemiBold" panose="02000000000000000000" pitchFamily="2" charset="-18"/>
              </a:rPr>
              <a:t>Studenti a učitelé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403877"/>
            <a:ext cx="1569600" cy="605978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" y="5396928"/>
            <a:ext cx="12192000" cy="1183365"/>
          </a:xfrm>
          <a:prstGeom prst="rect">
            <a:avLst/>
          </a:prstGeom>
          <a:solidFill>
            <a:schemeClr val="bg1">
              <a:alpha val="80000"/>
            </a:schemeClr>
          </a:solidFill>
          <a:effectLst>
            <a:softEdge rad="0"/>
          </a:effectLst>
        </p:spPr>
        <p:txBody>
          <a:bodyPr wrap="square" tIns="144000" bIns="144000">
            <a:spAutoFit/>
          </a:bodyPr>
          <a:lstStyle/>
          <a:p>
            <a:pPr algn="ctr"/>
            <a:r>
              <a:rPr lang="cs-CZ" sz="2400" cap="all" dirty="0">
                <a:cs typeface="Hind Guntur" panose="02000000000000000000" pitchFamily="2" charset="-18"/>
              </a:rPr>
              <a:t>v 16 třídách studuje </a:t>
            </a:r>
            <a:r>
              <a:rPr lang="cs-CZ" sz="2400" b="1" cap="all" dirty="0" smtClean="0">
                <a:cs typeface="Hind Guntur" panose="02000000000000000000" pitchFamily="2" charset="-18"/>
              </a:rPr>
              <a:t>388</a:t>
            </a:r>
            <a:r>
              <a:rPr lang="cs-CZ" sz="2400" cap="all" dirty="0" smtClean="0">
                <a:cs typeface="Hind Guntur" panose="02000000000000000000" pitchFamily="2" charset="-18"/>
              </a:rPr>
              <a:t> </a:t>
            </a:r>
            <a:r>
              <a:rPr lang="cs-CZ" sz="2400" cap="all" dirty="0">
                <a:cs typeface="Hind Guntur" panose="02000000000000000000" pitchFamily="2" charset="-18"/>
              </a:rPr>
              <a:t>žáků, z toho </a:t>
            </a:r>
            <a:r>
              <a:rPr lang="cs-CZ" sz="2400" b="1" cap="all" dirty="0" smtClean="0">
                <a:cs typeface="Hind Guntur" panose="02000000000000000000" pitchFamily="2" charset="-18"/>
              </a:rPr>
              <a:t>293</a:t>
            </a:r>
            <a:r>
              <a:rPr lang="cs-CZ" sz="2400" cap="all" dirty="0" smtClean="0">
                <a:cs typeface="Hind Guntur" panose="02000000000000000000" pitchFamily="2" charset="-18"/>
              </a:rPr>
              <a:t> </a:t>
            </a:r>
            <a:r>
              <a:rPr lang="cs-CZ" sz="2400" cap="all" dirty="0">
                <a:cs typeface="Hind Guntur" panose="02000000000000000000" pitchFamily="2" charset="-18"/>
              </a:rPr>
              <a:t>na technických oborech</a:t>
            </a:r>
          </a:p>
          <a:p>
            <a:pPr algn="ctr">
              <a:spcBef>
                <a:spcPts val="1200"/>
              </a:spcBef>
            </a:pPr>
            <a:r>
              <a:rPr lang="cs-CZ" sz="2400" cap="all" dirty="0">
                <a:cs typeface="Hind Guntur" panose="02000000000000000000" pitchFamily="2" charset="-18"/>
              </a:rPr>
              <a:t>Pedagogický sbor tvoří </a:t>
            </a:r>
            <a:r>
              <a:rPr lang="cs-CZ" sz="2400" b="1" cap="all" dirty="0">
                <a:cs typeface="Hind Guntur" panose="02000000000000000000" pitchFamily="2" charset="-18"/>
              </a:rPr>
              <a:t>45</a:t>
            </a:r>
            <a:r>
              <a:rPr lang="cs-CZ" sz="2400" cap="all" dirty="0">
                <a:cs typeface="Hind Guntur" panose="02000000000000000000" pitchFamily="2" charset="-18"/>
              </a:rPr>
              <a:t> učitelů s požadovanou kvalifikací</a:t>
            </a:r>
          </a:p>
        </p:txBody>
      </p:sp>
    </p:spTree>
    <p:extLst>
      <p:ext uri="{BB962C8B-B14F-4D97-AF65-F5344CB8AC3E}">
        <p14:creationId xmlns:p14="http://schemas.microsoft.com/office/powerpoint/2010/main" val="1152274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030450"/>
            <a:ext cx="12192000" cy="5831669"/>
          </a:xfrm>
          <a:prstGeom prst="rect">
            <a:avLst/>
          </a:prstGeo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321496"/>
            <a:ext cx="11786646" cy="626573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cs-CZ" sz="4800" cap="all" dirty="0">
                <a:solidFill>
                  <a:srgbClr val="003052"/>
                </a:solidFill>
                <a:latin typeface="+mn-lt"/>
                <a:cs typeface="Hind Guntur SemiBold" panose="02000000000000000000" pitchFamily="2" charset="-18"/>
              </a:rPr>
              <a:t>Studijní obory</a:t>
            </a:r>
            <a:r>
              <a:rPr lang="en-US" sz="4800" cap="all" dirty="0">
                <a:solidFill>
                  <a:srgbClr val="003052"/>
                </a:solidFill>
                <a:latin typeface="+mn-lt"/>
                <a:cs typeface="Hind Guntur SemiBold" panose="02000000000000000000" pitchFamily="2" charset="-18"/>
              </a:rPr>
              <a:t> </a:t>
            </a:r>
            <a:r>
              <a:rPr lang="cs-CZ" sz="2700" cap="all" dirty="0">
                <a:solidFill>
                  <a:srgbClr val="003052"/>
                </a:solidFill>
                <a:latin typeface="+mn-lt"/>
                <a:cs typeface="Hind Guntur SemiBold" panose="02000000000000000000" pitchFamily="2" charset="-18"/>
              </a:rPr>
              <a:t>pro školní rok </a:t>
            </a:r>
            <a:r>
              <a:rPr lang="cs-CZ" sz="2700" cap="all" dirty="0" smtClean="0">
                <a:solidFill>
                  <a:srgbClr val="003052"/>
                </a:solidFill>
                <a:latin typeface="+mn-lt"/>
                <a:cs typeface="Hind Guntur SemiBold" panose="02000000000000000000" pitchFamily="2" charset="-18"/>
              </a:rPr>
              <a:t>2021/2022</a:t>
            </a:r>
            <a:endParaRPr lang="cs-CZ" sz="2700" cap="all" dirty="0">
              <a:solidFill>
                <a:srgbClr val="003052"/>
              </a:solidFill>
              <a:latin typeface="+mn-lt"/>
              <a:cs typeface="Hind Guntur SemiBold" panose="02000000000000000000" pitchFamily="2" charset="-18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403877"/>
            <a:ext cx="1569600" cy="605978"/>
          </a:xfrm>
          <a:prstGeom prst="rect">
            <a:avLst/>
          </a:prstGeom>
        </p:spPr>
      </p:pic>
      <p:sp>
        <p:nvSpPr>
          <p:cNvPr id="9" name="Text Box 1033"/>
          <p:cNvSpPr txBox="1">
            <a:spLocks noChangeArrowheads="1"/>
          </p:cNvSpPr>
          <p:nvPr/>
        </p:nvSpPr>
        <p:spPr bwMode="auto">
          <a:xfrm>
            <a:off x="321436" y="1462568"/>
            <a:ext cx="11458188" cy="50109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txBody>
          <a:bodyPr wrap="square" tIns="180000" bIns="1800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2800" b="1" cap="all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Technické obory – denní studium</a:t>
            </a:r>
          </a:p>
          <a:p>
            <a:pPr eaLnBrk="1" hangingPunct="1">
              <a:spcBef>
                <a:spcPts val="2400"/>
              </a:spcBef>
              <a:buFontTx/>
              <a:buNone/>
            </a:pPr>
            <a:r>
              <a:rPr lang="cs-CZ" altLang="cs-CZ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23-41-M/01 STROJÍRENSTVÍ</a:t>
            </a:r>
            <a:r>
              <a:rPr lang="cs-CZ" altLang="cs-CZ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  </a:t>
            </a:r>
            <a:r>
              <a:rPr lang="cs-CZ" altLang="cs-CZ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se zaměřením na výpočetní techniku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18-20-M/01 INFORMAČNÍ TECHNOLOGIE </a:t>
            </a:r>
            <a:r>
              <a:rPr lang="cs-CZ" altLang="cs-CZ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se zaměřením na počítačové sítě a programování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cs-CZ" altLang="cs-CZ" sz="2400" b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cs typeface="Hind Guntur" panose="02000000000000000000" pitchFamily="2" charset="-18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2800" b="1" cap="all" dirty="0">
                <a:solidFill>
                  <a:srgbClr val="C22B92"/>
                </a:solidFill>
                <a:latin typeface="+mn-lt"/>
                <a:cs typeface="Hind Guntur" panose="02000000000000000000" pitchFamily="2" charset="-18"/>
              </a:rPr>
              <a:t>Umělecké obory – denní studium</a:t>
            </a:r>
          </a:p>
          <a:p>
            <a:pPr eaLnBrk="1" hangingPunct="1">
              <a:spcBef>
                <a:spcPts val="2400"/>
              </a:spcBef>
              <a:buFontTx/>
              <a:buNone/>
            </a:pPr>
            <a:r>
              <a:rPr lang="cs-CZ" altLang="cs-CZ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82-41-M/04 PRŮMYSLOVÝ DESIGN</a:t>
            </a:r>
            <a:endParaRPr lang="cs-CZ" altLang="cs-CZ" sz="24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cs typeface="Hind Guntur" panose="02000000000000000000" pitchFamily="2" charset="-18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82-41-M/05 GRAFICKÝ DESIGN</a:t>
            </a:r>
          </a:p>
          <a:p>
            <a:pPr eaLnBrk="1" hangingPunct="1">
              <a:spcBef>
                <a:spcPct val="50000"/>
              </a:spcBef>
              <a:buNone/>
            </a:pPr>
            <a:r>
              <a:rPr lang="cs-CZ" altLang="cs-CZ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82-41-M/08 TVORBA HRAČEK A HERNÍCH PŘEDMĚTŮ – DESIGN HRAČEK</a:t>
            </a:r>
            <a:endParaRPr lang="cs-CZ" altLang="cs-CZ" sz="24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cs typeface="Hind Guntur" panose="02000000000000000000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858889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utou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b="10717"/>
          <a:stretch/>
        </p:blipFill>
        <p:spPr>
          <a:xfrm>
            <a:off x="0" y="1030450"/>
            <a:ext cx="12192000" cy="5844077"/>
          </a:xfrm>
          <a:prstGeom prst="rect">
            <a:avLst/>
          </a:prstGeo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321496"/>
            <a:ext cx="11786646" cy="626573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cs-CZ" sz="4800" cap="all" dirty="0">
                <a:solidFill>
                  <a:srgbClr val="003052"/>
                </a:solidFill>
                <a:latin typeface="+mn-lt"/>
                <a:cs typeface="Hind Guntur SemiBold" panose="02000000000000000000" pitchFamily="2" charset="-18"/>
              </a:rPr>
              <a:t>Studium pro praxi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Obrázek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403877"/>
            <a:ext cx="1569600" cy="605978"/>
          </a:xfrm>
          <a:prstGeom prst="rect">
            <a:avLst/>
          </a:prstGeom>
        </p:spPr>
      </p:pic>
      <p:pic>
        <p:nvPicPr>
          <p:cNvPr id="11" name="Obrázek 8" descr="Škola doporučená zaměstnavateli_clanek_do_novin_SSPU_v_Opave_2_misto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7" r="3439"/>
          <a:stretch/>
        </p:blipFill>
        <p:spPr bwMode="auto">
          <a:xfrm>
            <a:off x="190099" y="3335258"/>
            <a:ext cx="2125504" cy="3168827"/>
          </a:xfrm>
          <a:prstGeom prst="rect">
            <a:avLst/>
          </a:prstGeom>
          <a:ln w="19050">
            <a:solidFill>
              <a:srgbClr val="FF0000"/>
            </a:solidFill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Obrázek 10"/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766" t="15964" r="21189" b="1804"/>
          <a:stretch/>
        </p:blipFill>
        <p:spPr bwMode="auto">
          <a:xfrm>
            <a:off x="2343042" y="2881347"/>
            <a:ext cx="2245976" cy="3388856"/>
          </a:xfrm>
          <a:prstGeom prst="rect">
            <a:avLst/>
          </a:prstGeom>
          <a:ln w="19050">
            <a:solidFill>
              <a:srgbClr val="FF0000"/>
            </a:solidFill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0" r="3941"/>
          <a:stretch/>
        </p:blipFill>
        <p:spPr>
          <a:xfrm>
            <a:off x="4615052" y="2565574"/>
            <a:ext cx="2274880" cy="3489601"/>
          </a:xfrm>
          <a:prstGeom prst="rect">
            <a:avLst/>
          </a:prstGeom>
          <a:ln w="19050">
            <a:solidFill>
              <a:srgbClr val="FF0000"/>
            </a:solidFill>
          </a:ln>
          <a:effectLst>
            <a:softEdge rad="0"/>
          </a:effectLst>
        </p:spPr>
      </p:pic>
      <p:pic>
        <p:nvPicPr>
          <p:cNvPr id="12" name="Obrázek 11"/>
          <p:cNvPicPr/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91983" y="2237133"/>
            <a:ext cx="2302965" cy="3402848"/>
          </a:xfrm>
          <a:prstGeom prst="rect">
            <a:avLst/>
          </a:prstGeom>
          <a:ln w="19050">
            <a:solidFill>
              <a:srgbClr val="FF0000"/>
            </a:solidFill>
          </a:ln>
          <a:effectLst>
            <a:softEdge rad="0"/>
          </a:effectLst>
        </p:spPr>
      </p:pic>
      <p:pic>
        <p:nvPicPr>
          <p:cNvPr id="16" name="Obrázek 15"/>
          <p:cNvPicPr/>
          <p:nvPr/>
        </p:nvPicPr>
        <p:blipFill>
          <a:blip r:embed="rId11"/>
          <a:stretch>
            <a:fillRect/>
          </a:stretch>
        </p:blipFill>
        <p:spPr>
          <a:xfrm>
            <a:off x="9220982" y="1175810"/>
            <a:ext cx="2905030" cy="4461891"/>
          </a:xfrm>
          <a:prstGeom prst="rect">
            <a:avLst/>
          </a:prstGeom>
          <a:ln w="19050">
            <a:solidFill>
              <a:srgbClr val="FF0000"/>
            </a:solidFill>
          </a:ln>
          <a:effectLst>
            <a:softEdge rad="0"/>
          </a:effectLst>
        </p:spPr>
      </p:pic>
      <p:pic>
        <p:nvPicPr>
          <p:cNvPr id="17" name="Obrázek 8" descr="Škola doporučená zaměstnavateli_clanek_do_novin_SSPU_v_Opave_2_misto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7" r="3439"/>
          <a:stretch/>
        </p:blipFill>
        <p:spPr bwMode="auto">
          <a:xfrm>
            <a:off x="192150" y="3328680"/>
            <a:ext cx="2125504" cy="3168827"/>
          </a:xfrm>
          <a:prstGeom prst="rect">
            <a:avLst/>
          </a:prstGeom>
          <a:ln w="19050">
            <a:solidFill>
              <a:srgbClr val="FF0000"/>
            </a:solidFill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Obrázek 10"/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766" t="15964" r="21189" b="1804"/>
          <a:stretch/>
        </p:blipFill>
        <p:spPr bwMode="auto">
          <a:xfrm>
            <a:off x="2345093" y="2874769"/>
            <a:ext cx="2245976" cy="3388856"/>
          </a:xfrm>
          <a:prstGeom prst="rect">
            <a:avLst/>
          </a:prstGeom>
          <a:ln w="19050">
            <a:solidFill>
              <a:srgbClr val="FF0000"/>
            </a:solidFill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0" r="3941"/>
          <a:stretch/>
        </p:blipFill>
        <p:spPr>
          <a:xfrm>
            <a:off x="4617103" y="2558996"/>
            <a:ext cx="2274880" cy="3489601"/>
          </a:xfrm>
          <a:prstGeom prst="rect">
            <a:avLst/>
          </a:prstGeom>
          <a:ln w="19050">
            <a:solidFill>
              <a:srgbClr val="FF0000"/>
            </a:solidFill>
          </a:ln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148286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321496"/>
            <a:ext cx="11786646" cy="626573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cs-CZ" sz="4800" cap="all" dirty="0">
                <a:solidFill>
                  <a:srgbClr val="003052"/>
                </a:solidFill>
                <a:latin typeface="+mn-lt"/>
                <a:cs typeface="Hind Guntur SemiBold" panose="02000000000000000000" pitchFamily="2" charset="-18"/>
              </a:rPr>
              <a:t>Spolupráce s firmami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Obrázek 1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403877"/>
            <a:ext cx="1569600" cy="60597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utou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b="21704"/>
          <a:stretch/>
        </p:blipFill>
        <p:spPr>
          <a:xfrm>
            <a:off x="0" y="1030449"/>
            <a:ext cx="12192000" cy="5827551"/>
          </a:xfrm>
          <a:prstGeom prst="rect">
            <a:avLst/>
          </a:prstGeom>
        </p:spPr>
      </p:pic>
      <p:sp>
        <p:nvSpPr>
          <p:cNvPr id="11" name="Obdélník 10"/>
          <p:cNvSpPr/>
          <p:nvPr/>
        </p:nvSpPr>
        <p:spPr>
          <a:xfrm>
            <a:off x="-5070" y="4324231"/>
            <a:ext cx="12197070" cy="660144"/>
          </a:xfrm>
          <a:prstGeom prst="rect">
            <a:avLst/>
          </a:prstGeom>
          <a:solidFill>
            <a:schemeClr val="bg1">
              <a:alpha val="85000"/>
            </a:schemeClr>
          </a:solidFill>
          <a:effectLst>
            <a:softEdge rad="0"/>
          </a:effectLst>
        </p:spPr>
        <p:txBody>
          <a:bodyPr wrap="square" tIns="144000" bIns="144000">
            <a:spAutoFit/>
          </a:bodyPr>
          <a:lstStyle/>
          <a:p>
            <a:pPr algn="ctr"/>
            <a:r>
              <a:rPr lang="cs-CZ" sz="2400" cap="all" dirty="0">
                <a:cs typeface="Hind Guntur" panose="02000000000000000000" pitchFamily="2" charset="-18"/>
              </a:rPr>
              <a:t>v rámci PROGRAMU „</a:t>
            </a:r>
            <a:r>
              <a:rPr lang="cs-CZ" sz="2400" b="1" cap="all" dirty="0">
                <a:cs typeface="Hind Guntur" panose="02000000000000000000" pitchFamily="2" charset="-18"/>
              </a:rPr>
              <a:t>naše škola“ </a:t>
            </a:r>
            <a:r>
              <a:rPr lang="cs-CZ" sz="2400" cap="all" dirty="0">
                <a:cs typeface="Hind Guntur" panose="02000000000000000000" pitchFamily="2" charset="-18"/>
              </a:rPr>
              <a:t>spolupracujeme s řadou regionálních firem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984375"/>
            <a:ext cx="12192000" cy="187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935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-75038"/>
            <a:ext cx="11786646" cy="1526536"/>
          </a:xfrm>
        </p:spPr>
        <p:txBody>
          <a:bodyPr>
            <a:normAutofit/>
          </a:bodyPr>
          <a:lstStyle/>
          <a:p>
            <a:r>
              <a:rPr lang="cs-CZ" sz="4800" cap="all" dirty="0">
                <a:solidFill>
                  <a:srgbClr val="003D56"/>
                </a:solidFill>
                <a:latin typeface="+mn-lt"/>
                <a:cs typeface="Hind Guntur SemiBold" panose="02000000000000000000" pitchFamily="2" charset="-18"/>
              </a:rPr>
              <a:t>Certifikáty z angličtiny</a:t>
            </a: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9289755" y="1733938"/>
            <a:ext cx="2996242" cy="44411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Naše škola je certifikovaným centrem připravujícím kandidáty na mezinárodní </a:t>
            </a:r>
            <a:r>
              <a:rPr lang="cs-CZ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Cambridgeské zkoušky</a:t>
            </a:r>
            <a:r>
              <a:rPr lang="cs-CZ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Stále větší počet našich studentů absolvuje úspěšně zkoušky a získává </a:t>
            </a:r>
            <a:r>
              <a:rPr lang="cs-CZ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certifikáty PET</a:t>
            </a:r>
            <a:r>
              <a:rPr lang="cs-CZ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, </a:t>
            </a:r>
            <a:r>
              <a:rPr lang="cs-CZ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FCE</a:t>
            </a:r>
            <a:r>
              <a:rPr lang="cs-CZ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 nebo </a:t>
            </a:r>
            <a:r>
              <a:rPr lang="cs-CZ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CAE</a:t>
            </a:r>
            <a:r>
              <a:rPr lang="cs-CZ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. 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403877"/>
            <a:ext cx="1569600" cy="60597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51046"/>
            <a:ext cx="8707711" cy="5806954"/>
          </a:xfrm>
          <a:prstGeom prst="rect">
            <a:avLst/>
          </a:prstGeom>
        </p:spPr>
      </p:pic>
      <p:pic>
        <p:nvPicPr>
          <p:cNvPr id="9" name="Picture 2" descr="Certifikovana_skola_k_priprave_na_FC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464" y="3382088"/>
            <a:ext cx="2533291" cy="347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4745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199" y="300157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cs-CZ" sz="8000" cap="all" dirty="0">
                <a:solidFill>
                  <a:srgbClr val="003D56"/>
                </a:solidFill>
                <a:latin typeface="+mn-lt"/>
                <a:cs typeface="Hind Guntur SemiBold" panose="02000000000000000000" pitchFamily="2" charset="-18"/>
              </a:rPr>
              <a:t>Technické obory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5433" y="1547821"/>
            <a:ext cx="3161132" cy="1220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29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321496"/>
            <a:ext cx="11786646" cy="626573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cs-CZ" sz="4800" cap="all" dirty="0">
                <a:solidFill>
                  <a:srgbClr val="003052"/>
                </a:solidFill>
                <a:latin typeface="+mn-lt"/>
                <a:cs typeface="Hind Guntur SemiBold" panose="02000000000000000000" pitchFamily="2" charset="-18"/>
              </a:rPr>
              <a:t>Technické obory </a:t>
            </a:r>
            <a:r>
              <a:rPr lang="cs-CZ" sz="2700" cap="all" dirty="0">
                <a:solidFill>
                  <a:srgbClr val="003052"/>
                </a:solidFill>
                <a:latin typeface="+mn-lt"/>
                <a:cs typeface="Hind Guntur SemiBold" panose="02000000000000000000" pitchFamily="2" charset="-18"/>
              </a:rPr>
              <a:t>přijímací řízení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Obrázek 1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403877"/>
            <a:ext cx="1569600" cy="605978"/>
          </a:xfrm>
          <a:prstGeom prst="rect">
            <a:avLst/>
          </a:prstGeom>
        </p:spPr>
      </p:pic>
      <p:sp>
        <p:nvSpPr>
          <p:cNvPr id="9" name="Text Box 1033"/>
          <p:cNvSpPr txBox="1">
            <a:spLocks noChangeArrowheads="1"/>
          </p:cNvSpPr>
          <p:nvPr/>
        </p:nvSpPr>
        <p:spPr bwMode="auto">
          <a:xfrm>
            <a:off x="9428" y="1009855"/>
            <a:ext cx="12192000" cy="5841696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txBody>
          <a:bodyPr wrap="square" lIns="468000" tIns="468000" bIns="2880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2800" b="1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Přihlášky ke studiu do 1. března </a:t>
            </a:r>
            <a:r>
              <a:rPr lang="cs-CZ" altLang="cs-CZ" sz="2800" b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2021 </a:t>
            </a:r>
            <a:r>
              <a:rPr lang="cs-CZ" altLang="cs-CZ" sz="2800" b="1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řediteli střední školy</a:t>
            </a:r>
          </a:p>
          <a:p>
            <a:pPr eaLnBrk="1" hangingPunct="1">
              <a:spcBef>
                <a:spcPts val="2400"/>
              </a:spcBef>
              <a:buFontTx/>
              <a:buNone/>
            </a:pPr>
            <a:r>
              <a:rPr lang="cs-CZ" altLang="cs-CZ" sz="2400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Ke studiu technických oborů jsou uchazeči přijímáni: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2800" cap="all" dirty="0">
                <a:solidFill>
                  <a:srgbClr val="C22B92"/>
                </a:solidFill>
                <a:latin typeface="+mn-lt"/>
                <a:cs typeface="Hind Guntur" panose="02000000000000000000" pitchFamily="2" charset="-18"/>
              </a:rPr>
              <a:t>podle výsledků jednotné přijímací zkoušky z ČJL a MAT</a:t>
            </a:r>
          </a:p>
          <a:p>
            <a:pPr marL="342900" indent="-342900" eaLnBrk="1" hangingPunct="1">
              <a:spcBef>
                <a:spcPts val="600"/>
              </a:spcBef>
            </a:pPr>
            <a:r>
              <a:rPr lang="cs-CZ" altLang="cs-CZ" sz="2400" b="1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Hind Guntur" panose="02000000000000000000" pitchFamily="2" charset="-18"/>
              </a:rPr>
              <a:t>zajišťuje CERMAT </a:t>
            </a:r>
            <a:r>
              <a:rPr lang="cs-CZ" altLang="cs-CZ" sz="2400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Hind Guntur" panose="02000000000000000000" pitchFamily="2" charset="-18"/>
              </a:rPr>
              <a:t>- </a:t>
            </a:r>
            <a:r>
              <a:rPr lang="cs-CZ" altLang="cs-CZ" sz="2400" b="1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Hind Guntur" panose="02000000000000000000" pitchFamily="2" charset="-18"/>
              </a:rPr>
              <a:t>váha 2/3 </a:t>
            </a:r>
          </a:p>
          <a:p>
            <a:pPr marL="342900" indent="-342900" eaLnBrk="1" hangingPunct="1">
              <a:spcBef>
                <a:spcPts val="600"/>
              </a:spcBef>
            </a:pPr>
            <a:r>
              <a:rPr lang="cs-CZ" altLang="cs-CZ" sz="2400" b="1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Hind Guntur" panose="02000000000000000000" pitchFamily="2" charset="-18"/>
              </a:rPr>
              <a:t>písemné testy proběhnou v dubnu </a:t>
            </a:r>
            <a:r>
              <a:rPr lang="cs-CZ" altLang="cs-CZ" sz="2400" b="1" cap="all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Hind Guntur" panose="02000000000000000000" pitchFamily="2" charset="-18"/>
              </a:rPr>
              <a:t>2021</a:t>
            </a:r>
            <a:endParaRPr lang="cs-CZ" altLang="cs-CZ" sz="2400" b="1" cap="all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Hind Guntur" panose="02000000000000000000" pitchFamily="2" charset="-18"/>
            </a:endParaRPr>
          </a:p>
          <a:p>
            <a:pPr marL="342900" indent="-342900" eaLnBrk="1" hangingPunct="1">
              <a:spcBef>
                <a:spcPts val="600"/>
              </a:spcBef>
            </a:pPr>
            <a:r>
              <a:rPr lang="cs-CZ" altLang="cs-CZ" sz="2400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Hind Guntur" panose="02000000000000000000" pitchFamily="2" charset="-18"/>
              </a:rPr>
              <a:t>náhradní termín BUDE v květnu </a:t>
            </a:r>
            <a:r>
              <a:rPr lang="cs-CZ" altLang="cs-CZ" sz="24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Hind Guntur" panose="02000000000000000000" pitchFamily="2" charset="-18"/>
              </a:rPr>
              <a:t>2021</a:t>
            </a:r>
            <a:endParaRPr lang="cs-CZ" altLang="cs-CZ" sz="2400" cap="all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Hind Guntur" panose="02000000000000000000" pitchFamily="2" charset="-18"/>
            </a:endParaRPr>
          </a:p>
          <a:p>
            <a:pPr marL="342900" indent="-342900" eaLnBrk="1" hangingPunct="1">
              <a:spcBef>
                <a:spcPts val="600"/>
              </a:spcBef>
            </a:pPr>
            <a:r>
              <a:rPr lang="cs-CZ" altLang="cs-CZ" sz="2400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Hind Guntur" panose="02000000000000000000" pitchFamily="2" charset="-18"/>
              </a:rPr>
              <a:t>každý uchazeč může test konat 2 ×, počítá se lepší výsledek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2800" cap="all" dirty="0">
                <a:solidFill>
                  <a:srgbClr val="C22B92"/>
                </a:solidFill>
                <a:latin typeface="+mn-lt"/>
                <a:cs typeface="Hind Guntur" panose="02000000000000000000" pitchFamily="2" charset="-18"/>
              </a:rPr>
              <a:t>podle průměrného prospěchu na základní škole</a:t>
            </a:r>
          </a:p>
          <a:p>
            <a:pPr marL="342900" indent="-342900" eaLnBrk="1" hangingPunct="1">
              <a:spcBef>
                <a:spcPts val="600"/>
              </a:spcBef>
            </a:pPr>
            <a:r>
              <a:rPr lang="cs-CZ" altLang="cs-CZ" sz="2400" b="1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Hind Guntur" panose="02000000000000000000" pitchFamily="2" charset="-18"/>
              </a:rPr>
              <a:t>z vybraných předmětů CJL, ANJ, MAT, FYZ</a:t>
            </a:r>
            <a:r>
              <a:rPr lang="cs-CZ" altLang="cs-CZ" sz="2400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Hind Guntur" panose="02000000000000000000" pitchFamily="2" charset="-18"/>
              </a:rPr>
              <a:t> - </a:t>
            </a:r>
            <a:r>
              <a:rPr lang="cs-CZ" altLang="cs-CZ" sz="2400" b="1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Hind Guntur" panose="02000000000000000000" pitchFamily="2" charset="-18"/>
              </a:rPr>
              <a:t>váha 1/3</a:t>
            </a:r>
          </a:p>
          <a:p>
            <a:pPr marL="342900" indent="-342900" eaLnBrk="1" hangingPunct="1">
              <a:spcBef>
                <a:spcPts val="600"/>
              </a:spcBef>
            </a:pPr>
            <a:r>
              <a:rPr lang="cs-CZ" altLang="cs-CZ" sz="2400" b="1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Hind Guntur" panose="02000000000000000000" pitchFamily="2" charset="-18"/>
              </a:rPr>
              <a:t>za </a:t>
            </a:r>
            <a:r>
              <a:rPr lang="cs-CZ" altLang="cs-CZ" sz="2400" b="1" cap="all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Hind Guntur" panose="02000000000000000000" pitchFamily="2" charset="-18"/>
              </a:rPr>
              <a:t>první </a:t>
            </a:r>
            <a:r>
              <a:rPr lang="cs-CZ" altLang="cs-CZ" sz="2400" b="1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Hind Guntur" panose="02000000000000000000" pitchFamily="2" charset="-18"/>
              </a:rPr>
              <a:t>pololetí 8. třídy a první pololetí 9. třídy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utout numberOfShades="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066" y="2950590"/>
            <a:ext cx="2418267" cy="36010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04790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1033"/>
          <p:cNvSpPr txBox="1">
            <a:spLocks noChangeArrowheads="1"/>
          </p:cNvSpPr>
          <p:nvPr/>
        </p:nvSpPr>
        <p:spPr bwMode="auto">
          <a:xfrm>
            <a:off x="0" y="1007340"/>
            <a:ext cx="12192000" cy="368726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txBody>
          <a:bodyPr wrap="square" lIns="468000" tIns="468000" bIns="2880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4800"/>
              </a:spcBef>
              <a:buFontTx/>
              <a:buNone/>
            </a:pPr>
            <a:r>
              <a:rPr lang="cs-CZ" altLang="cs-CZ" sz="2800" b="1" cap="all" smtClean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informace </a:t>
            </a:r>
            <a:r>
              <a:rPr lang="cs-CZ" altLang="cs-CZ" sz="2800" b="1" cap="all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ke </a:t>
            </a:r>
            <a:r>
              <a:rPr lang="cs-CZ" altLang="cs-CZ" sz="2800" b="1" cap="all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studiu </a:t>
            </a:r>
            <a:r>
              <a:rPr lang="cs-CZ" altLang="cs-CZ" sz="2800" b="1" cap="all" smtClean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A K PŘIJÍMACÍMU ŘÍZEN</a:t>
            </a:r>
            <a:r>
              <a:rPr lang="cs-CZ" altLang="cs-CZ" sz="2800" b="1" cap="all" smtClean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Í VÁM </a:t>
            </a:r>
            <a:r>
              <a:rPr lang="cs-CZ" altLang="cs-CZ" sz="2800" b="1" cap="all" smtClean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poskytnou</a:t>
            </a:r>
            <a:endParaRPr lang="cs-CZ" altLang="cs-CZ" sz="2800" b="1" cap="all" dirty="0">
              <a:solidFill>
                <a:srgbClr val="45C9E1"/>
              </a:solidFill>
              <a:latin typeface="+mn-lt"/>
              <a:cs typeface="Hind Guntur" panose="02000000000000000000" pitchFamily="2" charset="-18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2800" b="1" cap="all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Ing. Alena </a:t>
            </a:r>
            <a:r>
              <a:rPr lang="cs-CZ" altLang="cs-CZ" sz="2800" b="1" cap="all" dirty="0" err="1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Rolederová</a:t>
            </a:r>
            <a:r>
              <a:rPr lang="cs-CZ" altLang="cs-CZ" sz="2800" b="1" cap="all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 </a:t>
            </a:r>
            <a:r>
              <a:rPr lang="cs-CZ" altLang="cs-CZ" sz="2400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výchovný poradce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2800" b="1" cap="all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Ing. Vítězslav </a:t>
            </a:r>
            <a:r>
              <a:rPr lang="cs-CZ" altLang="cs-CZ" sz="2800" b="1" cap="all" dirty="0" err="1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Doleží</a:t>
            </a:r>
            <a:r>
              <a:rPr lang="cs-CZ" altLang="cs-CZ" sz="2800" b="1" cap="all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 </a:t>
            </a:r>
            <a:r>
              <a:rPr lang="cs-CZ" altLang="cs-CZ" sz="2400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ředitel školy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2800" b="1" cap="all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Mgr. Zuzana </a:t>
            </a:r>
            <a:r>
              <a:rPr lang="cs-CZ" altLang="cs-CZ" sz="2800" b="1" cap="all" dirty="0" err="1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Vildomcová</a:t>
            </a:r>
            <a:r>
              <a:rPr lang="cs-CZ" altLang="cs-CZ" sz="2800" b="1" cap="all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 </a:t>
            </a:r>
            <a:r>
              <a:rPr lang="cs-CZ" altLang="cs-CZ" sz="2400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zástupce ředitele pro technické obory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cs-CZ" altLang="cs-CZ" sz="2400" cap="all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cs typeface="Hind Guntur" panose="02000000000000000000" pitchFamily="2" charset="-18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74" t="5977" r="29134" b="10428"/>
          <a:stretch/>
        </p:blipFill>
        <p:spPr>
          <a:xfrm>
            <a:off x="3663642" y="3916503"/>
            <a:ext cx="3713015" cy="2862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321496"/>
            <a:ext cx="11786646" cy="626573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cs-CZ" sz="4800" cap="all" dirty="0">
                <a:solidFill>
                  <a:srgbClr val="003052"/>
                </a:solidFill>
                <a:latin typeface="+mn-lt"/>
                <a:cs typeface="Hind Guntur SemiBold" panose="02000000000000000000" pitchFamily="2" charset="-18"/>
              </a:rPr>
              <a:t>Technické obory </a:t>
            </a:r>
            <a:r>
              <a:rPr lang="cs-CZ" sz="2700" cap="all" dirty="0">
                <a:solidFill>
                  <a:srgbClr val="003052"/>
                </a:solidFill>
                <a:latin typeface="+mn-lt"/>
                <a:cs typeface="Hind Guntur SemiBold" panose="02000000000000000000" pitchFamily="2" charset="-18"/>
              </a:rPr>
              <a:t>informace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403877"/>
            <a:ext cx="1569600" cy="605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032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199" y="300157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cs-CZ" sz="8000" cap="all" dirty="0">
                <a:solidFill>
                  <a:schemeClr val="bg1">
                    <a:lumMod val="95000"/>
                  </a:schemeClr>
                </a:solidFill>
                <a:latin typeface="+mn-lt"/>
                <a:cs typeface="Hind Guntur SemiBold" panose="02000000000000000000" pitchFamily="2" charset="-18"/>
              </a:rPr>
              <a:t>Strojírenství</a:t>
            </a: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5433" y="1547821"/>
            <a:ext cx="3161132" cy="1220424"/>
          </a:xfrm>
          <a:prstGeom prst="rect">
            <a:avLst/>
          </a:prstGeom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838199" y="375533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2800" cap="all" dirty="0">
                <a:solidFill>
                  <a:schemeClr val="bg1">
                    <a:lumMod val="95000"/>
                  </a:schemeClr>
                </a:solidFill>
                <a:latin typeface="+mn-lt"/>
                <a:cs typeface="Hind Guntur" panose="02000000000000000000" pitchFamily="2" charset="-18"/>
              </a:rPr>
              <a:t>Se zaměřením na výpočetní techniku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838199" y="450909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2800" b="1" cap="all" dirty="0">
                <a:solidFill>
                  <a:schemeClr val="bg1">
                    <a:lumMod val="95000"/>
                  </a:schemeClr>
                </a:solidFill>
                <a:latin typeface="+mn-lt"/>
                <a:cs typeface="Hind Guntur" panose="02000000000000000000" pitchFamily="2" charset="-18"/>
              </a:rPr>
              <a:t>Přijmeme 50 žáků</a:t>
            </a:r>
          </a:p>
        </p:txBody>
      </p:sp>
    </p:spTree>
    <p:extLst>
      <p:ext uri="{BB962C8B-B14F-4D97-AF65-F5344CB8AC3E}">
        <p14:creationId xmlns:p14="http://schemas.microsoft.com/office/powerpoint/2010/main" val="621965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377074"/>
            <a:ext cx="1667954" cy="643950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-75038"/>
            <a:ext cx="11786646" cy="1526536"/>
          </a:xfrm>
        </p:spPr>
        <p:txBody>
          <a:bodyPr>
            <a:normAutofit/>
          </a:bodyPr>
          <a:lstStyle/>
          <a:p>
            <a:r>
              <a:rPr lang="cs-CZ" sz="4800" cap="all" dirty="0">
                <a:solidFill>
                  <a:schemeClr val="bg1"/>
                </a:solidFill>
                <a:latin typeface="+mn-lt"/>
                <a:cs typeface="Hind Guntur SemiBold" panose="02000000000000000000" pitchFamily="2" charset="-18"/>
              </a:rPr>
              <a:t>Obor s tradicí i perspektivou</a:t>
            </a: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Nadpis 1"/>
          <p:cNvSpPr txBox="1">
            <a:spLocks/>
          </p:cNvSpPr>
          <p:nvPr/>
        </p:nvSpPr>
        <p:spPr>
          <a:xfrm>
            <a:off x="8839200" y="1152320"/>
            <a:ext cx="3352800" cy="473773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České strojírenství prožívá boom a táhne celou naši ekonomiku.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Nedostává se mu však mladých techniků.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Opavská „</a:t>
            </a:r>
            <a:r>
              <a:rPr lang="cs-CZ" sz="2400" dirty="0" err="1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strojka</a:t>
            </a: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“ vychovala generace kvalitních odborníků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a nyní opět přijme </a:t>
            </a:r>
            <a:b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</a:br>
            <a:r>
              <a:rPr lang="cs-CZ" sz="2400" b="1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dvě třídy strojařů</a:t>
            </a: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.</a:t>
            </a:r>
            <a:endParaRPr lang="cs-CZ" sz="2400" b="1" dirty="0">
              <a:solidFill>
                <a:srgbClr val="45C9E1"/>
              </a:solidFill>
              <a:latin typeface="+mn-lt"/>
              <a:cs typeface="Hind Guntur" panose="02000000000000000000" pitchFamily="2" charset="-18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39877"/>
            <a:ext cx="8750000" cy="5835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790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377074"/>
            <a:ext cx="1667954" cy="643950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-75038"/>
            <a:ext cx="11786646" cy="1526536"/>
          </a:xfrm>
        </p:spPr>
        <p:txBody>
          <a:bodyPr>
            <a:normAutofit/>
          </a:bodyPr>
          <a:lstStyle/>
          <a:p>
            <a:r>
              <a:rPr lang="cs-CZ" sz="4800" cap="all" dirty="0">
                <a:solidFill>
                  <a:schemeClr val="bg1"/>
                </a:solidFill>
                <a:latin typeface="+mn-lt"/>
                <a:cs typeface="Hind Guntur SemiBold" panose="02000000000000000000" pitchFamily="2" charset="-18"/>
              </a:rPr>
              <a:t>Uplatnění absolventů</a:t>
            </a: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Obrázek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34776"/>
            <a:ext cx="8732108" cy="5823224"/>
          </a:xfrm>
          <a:prstGeom prst="rect">
            <a:avLst/>
          </a:prstGeom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8839200" y="1152320"/>
            <a:ext cx="3352800" cy="50590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O absolventy oboru je trvale velký zájem; uplatní se v technických profesích, a to nejen ve strojírenských firmách. Pracují na pozicích konstruktérů, technických pracovníků, technologů, kontrolorů, v marketingu i v řízení firem. </a:t>
            </a:r>
            <a:endParaRPr lang="cs-CZ" sz="2400" b="1" dirty="0">
              <a:solidFill>
                <a:srgbClr val="45C9E1"/>
              </a:solidFill>
              <a:latin typeface="+mn-lt"/>
              <a:cs typeface="Hind Guntur" panose="02000000000000000000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1668959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377074"/>
            <a:ext cx="1667954" cy="643950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-75038"/>
            <a:ext cx="11786646" cy="1526536"/>
          </a:xfrm>
        </p:spPr>
        <p:txBody>
          <a:bodyPr>
            <a:normAutofit/>
          </a:bodyPr>
          <a:lstStyle/>
          <a:p>
            <a:r>
              <a:rPr lang="cs-CZ" sz="4800" cap="all" dirty="0">
                <a:solidFill>
                  <a:schemeClr val="bg1"/>
                </a:solidFill>
                <a:latin typeface="+mn-lt"/>
                <a:cs typeface="Hind Guntur SemiBold" panose="02000000000000000000" pitchFamily="2" charset="-18"/>
              </a:rPr>
              <a:t>Vybavení pro výuku</a:t>
            </a: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8872151" y="1152321"/>
            <a:ext cx="3105666" cy="39469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Škola má vlastní dílny </a:t>
            </a:r>
            <a:b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</a:b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a disponuje potřebným technickým vybavením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(3D tiskárna, klasické </a:t>
            </a:r>
            <a:b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</a:b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i CNC stroje) a software (CAD/CAM) pro plnohodnotnou výuku všech odborných předmětů. 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39877"/>
            <a:ext cx="8724459" cy="581812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9" y="1039877"/>
            <a:ext cx="5364480" cy="4023360"/>
          </a:xfrm>
          <a:prstGeom prst="rect">
            <a:avLst/>
          </a:prstGeom>
        </p:spPr>
      </p:pic>
      <p:pic>
        <p:nvPicPr>
          <p:cNvPr id="1026" name="Picture 2" descr="Výsledek obrázku pro 3d tiskárna"/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35356" y="4538930"/>
            <a:ext cx="3727517" cy="211559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6439" y="4381638"/>
            <a:ext cx="3727517" cy="24857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97" r="20960"/>
          <a:stretch/>
        </p:blipFill>
        <p:spPr>
          <a:xfrm>
            <a:off x="5539626" y="1039877"/>
            <a:ext cx="3186363" cy="3128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506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0675" y="1039877"/>
            <a:ext cx="8724459" cy="581812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377074"/>
            <a:ext cx="1667954" cy="643950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-75038"/>
            <a:ext cx="11786646" cy="1526536"/>
          </a:xfrm>
        </p:spPr>
        <p:txBody>
          <a:bodyPr>
            <a:normAutofit/>
          </a:bodyPr>
          <a:lstStyle/>
          <a:p>
            <a:r>
              <a:rPr lang="cs-CZ" sz="4800" cap="all" dirty="0">
                <a:solidFill>
                  <a:schemeClr val="bg1"/>
                </a:solidFill>
                <a:latin typeface="+mn-lt"/>
                <a:cs typeface="Hind Guntur SemiBold" panose="02000000000000000000" pitchFamily="2" charset="-18"/>
              </a:rPr>
              <a:t>Autodesk </a:t>
            </a:r>
            <a:r>
              <a:rPr lang="cs-CZ" sz="4800" cap="all" dirty="0" err="1">
                <a:solidFill>
                  <a:schemeClr val="bg1"/>
                </a:solidFill>
                <a:latin typeface="+mn-lt"/>
                <a:cs typeface="Hind Guntur SemiBold" panose="02000000000000000000" pitchFamily="2" charset="-18"/>
              </a:rPr>
              <a:t>academIA</a:t>
            </a:r>
            <a:endParaRPr lang="cs-CZ" sz="4800" cap="all" dirty="0">
              <a:solidFill>
                <a:schemeClr val="bg1"/>
              </a:solidFill>
              <a:latin typeface="+mn-lt"/>
              <a:cs typeface="Hind Guntur SemiBold" panose="02000000000000000000" pitchFamily="2" charset="-18"/>
            </a:endParaRP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1449"/>
          <a:stretch/>
        </p:blipFill>
        <p:spPr>
          <a:xfrm>
            <a:off x="6514011" y="4846480"/>
            <a:ext cx="1954487" cy="193163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8839200" y="1152319"/>
            <a:ext cx="3352800" cy="460592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Významnou roli ve výuce oboru sehrává výpočetní technika.</a:t>
            </a:r>
            <a:b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</a:b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Dnešní konstruktér musí dokonale ovládat vyspělé programy CAD.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Škola je zapojena do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projektu firmy Autodesk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a žáci mohou získat </a:t>
            </a:r>
            <a:r>
              <a:rPr lang="cs-CZ" sz="2400" b="1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certifikát Autodesk Academia</a:t>
            </a: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.</a:t>
            </a:r>
            <a:r>
              <a:rPr lang="cs-CZ" sz="2400" b="1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238799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377074"/>
            <a:ext cx="1667954" cy="643950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-75038"/>
            <a:ext cx="11786646" cy="1526536"/>
          </a:xfrm>
        </p:spPr>
        <p:txBody>
          <a:bodyPr>
            <a:normAutofit/>
          </a:bodyPr>
          <a:lstStyle/>
          <a:p>
            <a:r>
              <a:rPr lang="cs-CZ" sz="4800" cap="all" dirty="0">
                <a:solidFill>
                  <a:schemeClr val="bg1"/>
                </a:solidFill>
                <a:latin typeface="+mn-lt"/>
                <a:cs typeface="Hind Guntur SemiBold" panose="02000000000000000000" pitchFamily="2" charset="-18"/>
              </a:rPr>
              <a:t>Úspěchy v soutěžích</a:t>
            </a: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Obrázek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36701"/>
            <a:ext cx="8729221" cy="5821299"/>
          </a:xfrm>
          <a:prstGeom prst="rect">
            <a:avLst/>
          </a:prstGeom>
        </p:spPr>
      </p:pic>
      <p:sp>
        <p:nvSpPr>
          <p:cNvPr id="9" name="Nadpis 1"/>
          <p:cNvSpPr txBox="1">
            <a:spLocks/>
          </p:cNvSpPr>
          <p:nvPr/>
        </p:nvSpPr>
        <p:spPr>
          <a:xfrm>
            <a:off x="8839200" y="1152320"/>
            <a:ext cx="3352800" cy="46553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Studenti strojírenství jsou pravidelnými a úspěšnými účastníky různých technických </a:t>
            </a:r>
            <a:b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</a:b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a odborných soutěží.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Už tradičně patří </a:t>
            </a:r>
            <a:b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</a:b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k favoritům soutěže </a:t>
            </a:r>
            <a:r>
              <a:rPr lang="cs-CZ" sz="2400" dirty="0" err="1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Bridge</a:t>
            </a: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 </a:t>
            </a:r>
            <a:r>
              <a:rPr lang="cs-CZ" sz="2400" dirty="0" err="1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Building</a:t>
            </a: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 </a:t>
            </a:r>
            <a:r>
              <a:rPr lang="cs-CZ" sz="2400" dirty="0" err="1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Contest</a:t>
            </a: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 pořádané ostravskou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Technickou univerzitou</a:t>
            </a:r>
            <a:r>
              <a:rPr lang="cs-CZ" sz="2400" dirty="0">
                <a:solidFill>
                  <a:srgbClr val="45C9E1"/>
                </a:solidFill>
                <a:latin typeface="Hind Guntur" panose="02000000000000000000" pitchFamily="2" charset="-18"/>
                <a:cs typeface="Hind Guntur" panose="02000000000000000000" pitchFamily="2" charset="-1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2528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377074"/>
            <a:ext cx="1667954" cy="643950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-75038"/>
            <a:ext cx="11786646" cy="1526536"/>
          </a:xfrm>
        </p:spPr>
        <p:txBody>
          <a:bodyPr>
            <a:normAutofit/>
          </a:bodyPr>
          <a:lstStyle/>
          <a:p>
            <a:r>
              <a:rPr lang="cs-CZ" sz="4800" cap="all" dirty="0">
                <a:solidFill>
                  <a:schemeClr val="bg1"/>
                </a:solidFill>
                <a:latin typeface="+mn-lt"/>
                <a:cs typeface="Hind Guntur SemiBold" panose="02000000000000000000" pitchFamily="2" charset="-18"/>
              </a:rPr>
              <a:t>Stavím, stavíš, stavíme – </a:t>
            </a:r>
            <a:r>
              <a:rPr lang="cs-CZ" sz="3500" cap="all" dirty="0">
                <a:solidFill>
                  <a:schemeClr val="bg1"/>
                </a:solidFill>
                <a:latin typeface="+mn-lt"/>
                <a:cs typeface="Hind Guntur SemiBold" panose="02000000000000000000" pitchFamily="2" charset="-18"/>
              </a:rPr>
              <a:t>soutěž pro ZŠ</a:t>
            </a: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Obrázek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36701"/>
            <a:ext cx="8729221" cy="5821299"/>
          </a:xfrm>
          <a:prstGeom prst="rect">
            <a:avLst/>
          </a:prstGeom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8839200" y="1152320"/>
            <a:ext cx="3352800" cy="46553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Mimořádně populární je soutěž v sestrojování modelů ze stavebnice Merkur, kterou škola už několik let pořádá pro děti ze základních škol.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Díky sponzorům si odměny odnášejí nejen vítězové, ale i všechny zúčastněné školy.</a:t>
            </a:r>
          </a:p>
        </p:txBody>
      </p:sp>
    </p:spTree>
    <p:extLst>
      <p:ext uri="{BB962C8B-B14F-4D97-AF65-F5344CB8AC3E}">
        <p14:creationId xmlns:p14="http://schemas.microsoft.com/office/powerpoint/2010/main" val="118080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377074"/>
            <a:ext cx="1667954" cy="643950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-75038"/>
            <a:ext cx="11786646" cy="1526536"/>
          </a:xfrm>
        </p:spPr>
        <p:txBody>
          <a:bodyPr>
            <a:normAutofit/>
          </a:bodyPr>
          <a:lstStyle/>
          <a:p>
            <a:r>
              <a:rPr lang="cs-CZ" sz="3300" cap="all" dirty="0" err="1">
                <a:solidFill>
                  <a:schemeClr val="bg1"/>
                </a:solidFill>
                <a:latin typeface="+mn-lt"/>
                <a:cs typeface="Hind Guntur SemiBold" panose="02000000000000000000" pitchFamily="2" charset="-18"/>
              </a:rPr>
              <a:t>Horizon</a:t>
            </a:r>
            <a:r>
              <a:rPr lang="cs-CZ" sz="3300" cap="all" dirty="0">
                <a:solidFill>
                  <a:schemeClr val="bg1"/>
                </a:solidFill>
                <a:latin typeface="+mn-lt"/>
                <a:cs typeface="Hind Guntur SemiBold" panose="02000000000000000000" pitchFamily="2" charset="-18"/>
              </a:rPr>
              <a:t> Grand Prix – </a:t>
            </a:r>
            <a:r>
              <a:rPr lang="cs-CZ" sz="3300" cap="all" dirty="0" err="1">
                <a:solidFill>
                  <a:schemeClr val="bg1"/>
                </a:solidFill>
                <a:latin typeface="+mn-lt"/>
                <a:cs typeface="Hind Guntur SemiBold" panose="02000000000000000000" pitchFamily="2" charset="-18"/>
              </a:rPr>
              <a:t>Strojka</a:t>
            </a:r>
            <a:r>
              <a:rPr lang="cs-CZ" sz="3300" cap="all" dirty="0">
                <a:solidFill>
                  <a:schemeClr val="bg1"/>
                </a:solidFill>
                <a:latin typeface="+mn-lt"/>
                <a:cs typeface="Hind Guntur SemiBold" panose="02000000000000000000" pitchFamily="2" charset="-18"/>
              </a:rPr>
              <a:t> je nejlepší z nováčků!</a:t>
            </a: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Nadpis 1"/>
          <p:cNvSpPr txBox="1">
            <a:spLocks/>
          </p:cNvSpPr>
          <p:nvPr/>
        </p:nvSpPr>
        <p:spPr>
          <a:xfrm>
            <a:off x="8839200" y="1152320"/>
            <a:ext cx="3352800" cy="51169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 err="1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Horizon</a:t>
            </a: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 Grand Prix - soutěž ve vytrvalostním šestihodinovém závodě RC modelu autíčka v měřítku M1:10 poháněného kromě baterie i vodíkovým palivovým článkem. </a:t>
            </a:r>
            <a:r>
              <a:rPr lang="cs-CZ" sz="2400" dirty="0" err="1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Strojka</a:t>
            </a:r>
            <a:r>
              <a:rPr lang="cs-CZ" sz="2400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 získala trofej „ROOKIE“ - nováček </a:t>
            </a:r>
            <a:r>
              <a:rPr lang="cs-CZ" sz="2400" dirty="0" smtClean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roku!</a:t>
            </a:r>
            <a:endParaRPr lang="cs-CZ" sz="2400" dirty="0">
              <a:solidFill>
                <a:srgbClr val="45C9E1"/>
              </a:solidFill>
              <a:latin typeface="+mn-lt"/>
              <a:cs typeface="Hind Guntur" panose="02000000000000000000" pitchFamily="2" charset="-18"/>
            </a:endParaRPr>
          </a:p>
        </p:txBody>
      </p:sp>
      <p:pic>
        <p:nvPicPr>
          <p:cNvPr id="8" name="Obrázek 7" descr="C:\Users\Hallanc\AppData\Local\Microsoft\Windows\INetCache\Content.Word\DSC05436.jpg"/>
          <p:cNvPicPr/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50"/>
          <a:stretch/>
        </p:blipFill>
        <p:spPr bwMode="auto">
          <a:xfrm>
            <a:off x="6846" y="1039876"/>
            <a:ext cx="6236072" cy="428206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Obrázek 8" descr="C:\Users\Hallanc\AppData\Local\Microsoft\Windows\INetCache\Content.Word\DSC05466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41" r="30663"/>
          <a:stretch/>
        </p:blipFill>
        <p:spPr bwMode="auto">
          <a:xfrm>
            <a:off x="5150901" y="2341917"/>
            <a:ext cx="3519453" cy="43713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95623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199" y="300157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cs-CZ" sz="6000" cap="all" dirty="0">
                <a:solidFill>
                  <a:schemeClr val="bg1">
                    <a:lumMod val="95000"/>
                  </a:schemeClr>
                </a:solidFill>
                <a:latin typeface="+mn-lt"/>
                <a:cs typeface="Hind Guntur SemiBold" panose="02000000000000000000" pitchFamily="2" charset="-18"/>
              </a:rPr>
              <a:t>Informační technologie</a:t>
            </a: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5433" y="1547821"/>
            <a:ext cx="3161132" cy="1220424"/>
          </a:xfrm>
          <a:prstGeom prst="rect">
            <a:avLst/>
          </a:prstGeom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838199" y="375533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2800" cap="all" dirty="0">
                <a:solidFill>
                  <a:schemeClr val="bg1">
                    <a:lumMod val="95000"/>
                  </a:schemeClr>
                </a:solidFill>
                <a:latin typeface="+mn-lt"/>
                <a:cs typeface="Hind Guntur" panose="02000000000000000000" pitchFamily="2" charset="-18"/>
              </a:rPr>
              <a:t>Se zaměřením na počítačové sítě a programování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838199" y="450909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2800" b="1" cap="all" dirty="0">
                <a:solidFill>
                  <a:schemeClr val="bg1">
                    <a:lumMod val="95000"/>
                  </a:schemeClr>
                </a:solidFill>
                <a:latin typeface="+mn-lt"/>
                <a:cs typeface="Hind Guntur" panose="02000000000000000000" pitchFamily="2" charset="-18"/>
              </a:rPr>
              <a:t>Přijmeme 30 žáků</a:t>
            </a:r>
          </a:p>
        </p:txBody>
      </p:sp>
    </p:spTree>
    <p:extLst>
      <p:ext uri="{BB962C8B-B14F-4D97-AF65-F5344CB8AC3E}">
        <p14:creationId xmlns:p14="http://schemas.microsoft.com/office/powerpoint/2010/main" val="1376120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377074"/>
            <a:ext cx="1667954" cy="643950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-75038"/>
            <a:ext cx="11786646" cy="1526536"/>
          </a:xfrm>
        </p:spPr>
        <p:txBody>
          <a:bodyPr>
            <a:normAutofit/>
          </a:bodyPr>
          <a:lstStyle/>
          <a:p>
            <a:r>
              <a:rPr lang="cs-CZ" sz="4800" cap="all" dirty="0">
                <a:solidFill>
                  <a:schemeClr val="bg1"/>
                </a:solidFill>
                <a:latin typeface="+mn-lt"/>
                <a:cs typeface="Hind Guntur SemiBold" panose="02000000000000000000" pitchFamily="2" charset="-18"/>
              </a:rPr>
              <a:t>Obor pro nové tisíciletí</a:t>
            </a: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Nadpis 1"/>
          <p:cNvSpPr txBox="1">
            <a:spLocks/>
          </p:cNvSpPr>
          <p:nvPr/>
        </p:nvSpPr>
        <p:spPr>
          <a:xfrm>
            <a:off x="8839200" y="1152321"/>
            <a:ext cx="3352800" cy="52402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Žijeme v době bouřlivé informační revoluce.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Moderní technologie před očima mění náš svět a podmaňují si ho.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Poptávka po technicky vzdělaných odbornících se stále zvyšuje a absolventům oboru informační technologie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se nabízejí zajímavé pracovní příležitosti.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9877"/>
            <a:ext cx="8748074" cy="5833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407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377074"/>
            <a:ext cx="1667954" cy="643950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-75038"/>
            <a:ext cx="11786646" cy="1526536"/>
          </a:xfrm>
        </p:spPr>
        <p:txBody>
          <a:bodyPr>
            <a:normAutofit/>
          </a:bodyPr>
          <a:lstStyle/>
          <a:p>
            <a:r>
              <a:rPr lang="cs-CZ" sz="4800" cap="all" dirty="0">
                <a:solidFill>
                  <a:schemeClr val="bg1"/>
                </a:solidFill>
                <a:latin typeface="+mn-lt"/>
                <a:cs typeface="Hind Guntur SemiBold" panose="02000000000000000000" pitchFamily="2" charset="-18"/>
              </a:rPr>
              <a:t>Uplatnění absolventů</a:t>
            </a: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Obrázek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30415"/>
            <a:ext cx="8738647" cy="5827585"/>
          </a:xfrm>
          <a:prstGeom prst="rect">
            <a:avLst/>
          </a:prstGeom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8839200" y="1152320"/>
            <a:ext cx="3352800" cy="521552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Většina absolventů pokračuje ve studiu na vysokých školách.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V praxi nacházejí uplatnění jako programátoři, správci sítí, počítačoví grafici, analytici, IT technici…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Pracují v nadnárodních společnostech,  regionálních firmách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i akademické sféře.</a:t>
            </a:r>
          </a:p>
        </p:txBody>
      </p:sp>
    </p:spTree>
    <p:extLst>
      <p:ext uri="{BB962C8B-B14F-4D97-AF65-F5344CB8AC3E}">
        <p14:creationId xmlns:p14="http://schemas.microsoft.com/office/powerpoint/2010/main" val="3367557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377074"/>
            <a:ext cx="1667954" cy="643950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-75038"/>
            <a:ext cx="11786646" cy="1526536"/>
          </a:xfrm>
        </p:spPr>
        <p:txBody>
          <a:bodyPr>
            <a:normAutofit/>
          </a:bodyPr>
          <a:lstStyle/>
          <a:p>
            <a:r>
              <a:rPr lang="cs-CZ" sz="4800" cap="all" dirty="0">
                <a:solidFill>
                  <a:schemeClr val="bg1"/>
                </a:solidFill>
                <a:latin typeface="+mn-lt"/>
                <a:cs typeface="Hind Guntur SemiBold" panose="02000000000000000000" pitchFamily="2" charset="-18"/>
              </a:rPr>
              <a:t>Odborné předměty</a:t>
            </a: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8839200" y="1152321"/>
            <a:ext cx="3352800" cy="34938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endParaRPr lang="cs-CZ" sz="2400" dirty="0">
              <a:solidFill>
                <a:srgbClr val="003D56"/>
              </a:solidFill>
              <a:latin typeface="Hind Guntur" panose="02000000000000000000" pitchFamily="2" charset="-18"/>
              <a:cs typeface="Hind Guntur" panose="02000000000000000000" pitchFamily="2" charset="-18"/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8839200" y="1152321"/>
            <a:ext cx="3352800" cy="34938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b="1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Programování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b="1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Počítačové sítě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b="1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Programové vybavení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b="1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Operační systémy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b="1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Hardware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b="1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Počítačová grafika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b="1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Elektrotechnika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b="1" dirty="0" err="1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Mechatronika</a:t>
            </a:r>
            <a:endParaRPr lang="cs-CZ" sz="2400" b="1" dirty="0">
              <a:solidFill>
                <a:srgbClr val="003D56"/>
              </a:solidFill>
              <a:latin typeface="+mn-lt"/>
              <a:cs typeface="Hind Guntur" panose="02000000000000000000" pitchFamily="2" charset="-18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640" y="1056750"/>
            <a:ext cx="8699157" cy="580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87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377074"/>
            <a:ext cx="1667954" cy="643950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-75038"/>
            <a:ext cx="11786646" cy="1526536"/>
          </a:xfrm>
        </p:spPr>
        <p:txBody>
          <a:bodyPr>
            <a:normAutofit/>
          </a:bodyPr>
          <a:lstStyle/>
          <a:p>
            <a:r>
              <a:rPr lang="cs-CZ" sz="4800" cap="all" dirty="0">
                <a:solidFill>
                  <a:schemeClr val="bg1"/>
                </a:solidFill>
                <a:latin typeface="+mn-lt"/>
                <a:cs typeface="Hind Guntur SemiBold" panose="02000000000000000000" pitchFamily="2" charset="-18"/>
              </a:rPr>
              <a:t>Moderní učebny</a:t>
            </a: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8839200" y="1152321"/>
            <a:ext cx="3352800" cy="34938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Výuka odborných předmětů probíhá </a:t>
            </a:r>
            <a:br>
              <a:rPr lang="cs-CZ" sz="2400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</a:br>
            <a:r>
              <a:rPr lang="cs-CZ" sz="2400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v kvalitně vybavených učebnách</a:t>
            </a:r>
            <a:r>
              <a:rPr lang="en-US" sz="2400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;</a:t>
            </a:r>
            <a:r>
              <a:rPr lang="cs-CZ" sz="2400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 na špičkové technické úrovni jsou zejména specializované učebny </a:t>
            </a:r>
            <a:r>
              <a:rPr lang="cs-CZ" sz="2400" dirty="0" err="1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mechatroniky</a:t>
            </a:r>
            <a:r>
              <a:rPr lang="cs-CZ" sz="2400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, počítačových sítí nebo robotiky.</a:t>
            </a:r>
            <a:endParaRPr lang="cs-CZ" sz="2400" b="1" dirty="0">
              <a:solidFill>
                <a:srgbClr val="003D56"/>
              </a:solidFill>
              <a:latin typeface="+mn-lt"/>
              <a:cs typeface="Hind Guntur" panose="02000000000000000000" pitchFamily="2" charset="-18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9877"/>
            <a:ext cx="8724459" cy="5818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11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377074"/>
            <a:ext cx="1667954" cy="643950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-75038"/>
            <a:ext cx="11786646" cy="1526536"/>
          </a:xfrm>
        </p:spPr>
        <p:txBody>
          <a:bodyPr>
            <a:normAutofit/>
          </a:bodyPr>
          <a:lstStyle/>
          <a:p>
            <a:r>
              <a:rPr lang="cs-CZ" sz="4800" cap="all" dirty="0">
                <a:solidFill>
                  <a:schemeClr val="bg1"/>
                </a:solidFill>
                <a:latin typeface="+mn-lt"/>
                <a:cs typeface="Hind Guntur SemiBold" panose="02000000000000000000" pitchFamily="2" charset="-18"/>
              </a:rPr>
              <a:t>Úspěchy v soutěžích</a:t>
            </a: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8839200" y="1039876"/>
            <a:ext cx="3352800" cy="56918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003D56"/>
                </a:solidFill>
                <a:cs typeface="Hind Guntur" panose="02000000000000000000" pitchFamily="2" charset="-18"/>
              </a:rPr>
              <a:t>Informatici hájí úspěšně barvy školy v řadě odborných soutěží -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003D56"/>
                </a:solidFill>
                <a:cs typeface="Hind Guntur" panose="02000000000000000000" pitchFamily="2" charset="-18"/>
              </a:rPr>
              <a:t>jak programátorských, tak i elektrotechnických.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003D56"/>
                </a:solidFill>
                <a:cs typeface="Hind Guntur" panose="02000000000000000000" pitchFamily="2" charset="-18"/>
              </a:rPr>
              <a:t>V roce 2018 zvítězil náš student v celostátní </a:t>
            </a:r>
            <a:r>
              <a:rPr lang="cs-CZ" sz="2400" b="1" dirty="0">
                <a:solidFill>
                  <a:srgbClr val="003D56"/>
                </a:solidFill>
                <a:cs typeface="Hind Guntur" panose="02000000000000000000" pitchFamily="2" charset="-18"/>
              </a:rPr>
              <a:t>programátorské soutěži</a:t>
            </a:r>
            <a:r>
              <a:rPr lang="cs-CZ" sz="2400" dirty="0">
                <a:solidFill>
                  <a:srgbClr val="003D56"/>
                </a:solidFill>
                <a:cs typeface="Hind Guntur" panose="02000000000000000000" pitchFamily="2" charset="-18"/>
              </a:rPr>
              <a:t>.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003D56"/>
                </a:solidFill>
                <a:cs typeface="Hind Guntur" panose="02000000000000000000" pitchFamily="2" charset="-18"/>
              </a:rPr>
              <a:t>V roce 2019 jsme byli úspěšní také v soutěži </a:t>
            </a:r>
            <a:r>
              <a:rPr lang="cs-CZ" sz="2400" b="1" dirty="0" err="1">
                <a:solidFill>
                  <a:srgbClr val="003D56"/>
                </a:solidFill>
                <a:cs typeface="Hind Guntur" panose="02000000000000000000" pitchFamily="2" charset="-18"/>
              </a:rPr>
              <a:t>KyberStoč</a:t>
            </a:r>
            <a:r>
              <a:rPr lang="cs-CZ" sz="2400" dirty="0">
                <a:solidFill>
                  <a:srgbClr val="003D56"/>
                </a:solidFill>
                <a:cs typeface="Hind Guntur" panose="02000000000000000000" pitchFamily="2" charset="-18"/>
              </a:rPr>
              <a:t> nebo v mezinárodních </a:t>
            </a:r>
            <a:r>
              <a:rPr lang="cs-CZ" sz="2400" b="1" dirty="0">
                <a:solidFill>
                  <a:srgbClr val="003D56"/>
                </a:solidFill>
                <a:cs typeface="Hind Guntur" panose="02000000000000000000" pitchFamily="2" charset="-18"/>
              </a:rPr>
              <a:t>Network </a:t>
            </a:r>
            <a:r>
              <a:rPr lang="cs-CZ" sz="2400" b="1" dirty="0" err="1">
                <a:solidFill>
                  <a:srgbClr val="003D56"/>
                </a:solidFill>
                <a:cs typeface="Hind Guntur" panose="02000000000000000000" pitchFamily="2" charset="-18"/>
              </a:rPr>
              <a:t>Academy</a:t>
            </a:r>
            <a:r>
              <a:rPr lang="cs-CZ" sz="2400" b="1" dirty="0">
                <a:solidFill>
                  <a:srgbClr val="003D56"/>
                </a:solidFill>
                <a:cs typeface="Hind Guntur" panose="02000000000000000000" pitchFamily="2" charset="-18"/>
              </a:rPr>
              <a:t> </a:t>
            </a:r>
            <a:r>
              <a:rPr lang="cs-CZ" sz="2400" b="1" dirty="0" err="1">
                <a:solidFill>
                  <a:srgbClr val="003D56"/>
                </a:solidFill>
                <a:cs typeface="Hind Guntur" panose="02000000000000000000" pitchFamily="2" charset="-18"/>
              </a:rPr>
              <a:t>Games</a:t>
            </a:r>
            <a:r>
              <a:rPr lang="cs-CZ" sz="2400" b="1" dirty="0">
                <a:solidFill>
                  <a:srgbClr val="003D56"/>
                </a:solidFill>
                <a:cs typeface="Hind Guntur" panose="02000000000000000000" pitchFamily="2" charset="-18"/>
              </a:rPr>
              <a:t>.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948"/>
          <a:stretch/>
        </p:blipFill>
        <p:spPr>
          <a:xfrm>
            <a:off x="0" y="1019290"/>
            <a:ext cx="8738646" cy="5848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18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377074"/>
            <a:ext cx="1667954" cy="643950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-75038"/>
            <a:ext cx="11786646" cy="1526536"/>
          </a:xfrm>
        </p:spPr>
        <p:txBody>
          <a:bodyPr>
            <a:normAutofit/>
          </a:bodyPr>
          <a:lstStyle/>
          <a:p>
            <a:r>
              <a:rPr lang="cs-CZ" sz="4800" cap="all" dirty="0">
                <a:solidFill>
                  <a:schemeClr val="bg1"/>
                </a:solidFill>
                <a:latin typeface="+mn-lt"/>
                <a:cs typeface="Hind Guntur SemiBold" panose="02000000000000000000" pitchFamily="2" charset="-18"/>
              </a:rPr>
              <a:t>CISCO </a:t>
            </a:r>
            <a:r>
              <a:rPr lang="cs-CZ" sz="4800" cap="all" dirty="0" err="1">
                <a:solidFill>
                  <a:schemeClr val="bg1"/>
                </a:solidFill>
                <a:latin typeface="+mn-lt"/>
                <a:cs typeface="Hind Guntur SemiBold" panose="02000000000000000000" pitchFamily="2" charset="-18"/>
              </a:rPr>
              <a:t>Academy</a:t>
            </a:r>
            <a:r>
              <a:rPr lang="cs-CZ" sz="4800" cap="all" dirty="0">
                <a:solidFill>
                  <a:schemeClr val="bg1"/>
                </a:solidFill>
                <a:latin typeface="+mn-lt"/>
                <a:cs typeface="Hind Guntur SemiBold" panose="02000000000000000000" pitchFamily="2" charset="-18"/>
              </a:rPr>
              <a:t> certifikát</a:t>
            </a: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" name="Obrázek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36701"/>
            <a:ext cx="8729221" cy="5821299"/>
          </a:xfrm>
          <a:prstGeom prst="rect">
            <a:avLst/>
          </a:prstGeom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8839200" y="1152320"/>
            <a:ext cx="3352800" cy="318902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V rámci předmětu počítačové sítě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mohou žáci po úspěšném složení zkoušek zdarma získat světově uznávaný </a:t>
            </a:r>
            <a:r>
              <a:rPr lang="cs-CZ" sz="2400" b="1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certifikát firmy CISCO</a:t>
            </a:r>
          </a:p>
        </p:txBody>
      </p:sp>
    </p:spTree>
    <p:extLst>
      <p:ext uri="{BB962C8B-B14F-4D97-AF65-F5344CB8AC3E}">
        <p14:creationId xmlns:p14="http://schemas.microsoft.com/office/powerpoint/2010/main" val="310787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377074"/>
            <a:ext cx="1667954" cy="643950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-75038"/>
            <a:ext cx="11786646" cy="1526536"/>
          </a:xfrm>
        </p:spPr>
        <p:txBody>
          <a:bodyPr>
            <a:normAutofit/>
          </a:bodyPr>
          <a:lstStyle/>
          <a:p>
            <a:r>
              <a:rPr lang="cs-CZ" sz="4800" cap="all" dirty="0">
                <a:solidFill>
                  <a:schemeClr val="bg1"/>
                </a:solidFill>
                <a:latin typeface="+mn-lt"/>
                <a:cs typeface="Hind Guntur SemiBold" panose="02000000000000000000" pitchFamily="2" charset="-18"/>
              </a:rPr>
              <a:t>Soutěž Prezentace pro ZŠ</a:t>
            </a: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8839200" y="1152321"/>
            <a:ext cx="3352800" cy="36750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Již několik let pořádáme soutěž v tvorbě prezentací pro žáky základních škol.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Součástí finálového klání je také týmová soutěž ve znalostech informačních technologií.</a:t>
            </a:r>
          </a:p>
        </p:txBody>
      </p:sp>
      <p:pic>
        <p:nvPicPr>
          <p:cNvPr id="1026" name="Picture 2" descr="https://www.sspu-opava.cz/media/filer_public_thumbnails/filer_public/8b/c2/8bc27d59-f926-4f18-acb0-df45e6c29cc2/prezentace2020-plakat.png__800x450_q85_crop_subsampling-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52202"/>
            <a:ext cx="8972062" cy="5046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sspu-opava.cz/media/cms_page_media/2019/3/28/prezentace2019-01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88359"/>
            <a:ext cx="6778869" cy="38173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554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377074"/>
            <a:ext cx="1667954" cy="643950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-75038"/>
            <a:ext cx="11786646" cy="1526536"/>
          </a:xfrm>
        </p:spPr>
        <p:txBody>
          <a:bodyPr>
            <a:normAutofit/>
          </a:bodyPr>
          <a:lstStyle/>
          <a:p>
            <a:r>
              <a:rPr lang="cs-CZ" sz="4800" cap="all" dirty="0">
                <a:solidFill>
                  <a:schemeClr val="bg1"/>
                </a:solidFill>
                <a:latin typeface="+mn-lt"/>
                <a:cs typeface="Hind Guntur SemiBold" panose="02000000000000000000" pitchFamily="2" charset="-18"/>
              </a:rPr>
              <a:t>IT Workshop pro </a:t>
            </a:r>
            <a:r>
              <a:rPr lang="cs-CZ" sz="4800" cap="all" dirty="0" err="1">
                <a:solidFill>
                  <a:schemeClr val="bg1"/>
                </a:solidFill>
                <a:latin typeface="+mn-lt"/>
                <a:cs typeface="Hind Guntur SemiBold" panose="02000000000000000000" pitchFamily="2" charset="-18"/>
              </a:rPr>
              <a:t>zš</a:t>
            </a:r>
            <a:endParaRPr lang="cs-CZ" sz="4800" cap="all" dirty="0">
              <a:solidFill>
                <a:schemeClr val="bg1"/>
              </a:solidFill>
              <a:latin typeface="+mn-lt"/>
              <a:cs typeface="Hind Guntur SemiBold" panose="02000000000000000000" pitchFamily="2" charset="-18"/>
            </a:endParaRP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Obrázek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36701"/>
            <a:ext cx="8729221" cy="5821299"/>
          </a:xfrm>
          <a:prstGeom prst="rect">
            <a:avLst/>
          </a:prstGeom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8839200" y="1152322"/>
            <a:ext cx="3352800" cy="29748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Pro mladé zájemce </a:t>
            </a:r>
            <a:br>
              <a:rPr lang="cs-CZ" sz="2400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</a:br>
            <a:r>
              <a:rPr lang="cs-CZ" sz="2400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o tvorbu webu, počítačové sítě nebo elektroniku připravujeme ukázkové hodiny v rámci akce </a:t>
            </a:r>
            <a:r>
              <a:rPr lang="cs-CZ" sz="2400" b="1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IT WORKSHOP</a:t>
            </a:r>
            <a:r>
              <a:rPr lang="cs-CZ" sz="2400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1972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199" y="300157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cs-CZ" sz="8000" cap="all" dirty="0">
                <a:solidFill>
                  <a:srgbClr val="C22B92"/>
                </a:solidFill>
                <a:latin typeface="+mn-lt"/>
                <a:cs typeface="Hind Guntur SemiBold" panose="02000000000000000000" pitchFamily="2" charset="-18"/>
              </a:rPr>
              <a:t>Umělecké obory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5433" y="1547821"/>
            <a:ext cx="3161132" cy="1220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082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321496"/>
            <a:ext cx="11786646" cy="626573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cs-CZ" sz="4800" cap="all" dirty="0">
                <a:solidFill>
                  <a:srgbClr val="C22B92"/>
                </a:solidFill>
                <a:latin typeface="+mn-lt"/>
                <a:cs typeface="Hind Guntur SemiBold" panose="02000000000000000000" pitchFamily="2" charset="-18"/>
              </a:rPr>
              <a:t>Umělecké obory </a:t>
            </a:r>
            <a:r>
              <a:rPr lang="cs-CZ" sz="2700" cap="all" dirty="0">
                <a:solidFill>
                  <a:srgbClr val="C22B92"/>
                </a:solidFill>
                <a:latin typeface="+mn-lt"/>
                <a:cs typeface="Hind Guntur SemiBold" panose="02000000000000000000" pitchFamily="2" charset="-18"/>
              </a:rPr>
              <a:t>přijímací řízení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Obrázek 1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403877"/>
            <a:ext cx="1569600" cy="605978"/>
          </a:xfrm>
          <a:prstGeom prst="rect">
            <a:avLst/>
          </a:prstGeom>
        </p:spPr>
      </p:pic>
      <p:sp>
        <p:nvSpPr>
          <p:cNvPr id="9" name="Text Box 1033"/>
          <p:cNvSpPr txBox="1">
            <a:spLocks noChangeArrowheads="1"/>
          </p:cNvSpPr>
          <p:nvPr/>
        </p:nvSpPr>
        <p:spPr bwMode="auto">
          <a:xfrm>
            <a:off x="0" y="1030450"/>
            <a:ext cx="12192000" cy="618025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txBody>
          <a:bodyPr wrap="square" lIns="468000" tIns="468000" bIns="2880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2200" b="1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Přihlášky se odevzdávají do 30. listopadu </a:t>
            </a:r>
            <a:r>
              <a:rPr lang="cs-CZ" altLang="cs-CZ" sz="2200" b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2020 </a:t>
            </a:r>
            <a:r>
              <a:rPr lang="cs-CZ" altLang="cs-CZ" sz="2200" b="1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řediteli střední školy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2200" b="1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Talentové zkoušky se uskuteční </a:t>
            </a:r>
            <a:r>
              <a:rPr lang="cs-CZ" altLang="cs-CZ" sz="2200" b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5. </a:t>
            </a:r>
            <a:r>
              <a:rPr lang="cs-CZ" altLang="cs-CZ" sz="2200" b="1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- </a:t>
            </a:r>
            <a:r>
              <a:rPr lang="cs-CZ" altLang="cs-CZ" sz="2200" b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6. </a:t>
            </a:r>
            <a:r>
              <a:rPr lang="cs-CZ" altLang="cs-CZ" sz="2200" b="1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nebo </a:t>
            </a:r>
            <a:r>
              <a:rPr lang="cs-CZ" altLang="cs-CZ" sz="2200" b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7. </a:t>
            </a:r>
            <a:r>
              <a:rPr lang="cs-CZ" altLang="cs-CZ" sz="2200" b="1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- </a:t>
            </a:r>
            <a:r>
              <a:rPr lang="cs-CZ" altLang="cs-CZ" sz="2200" b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8. </a:t>
            </a:r>
            <a:r>
              <a:rPr lang="cs-CZ" altLang="cs-CZ" sz="2200" b="1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ledna </a:t>
            </a:r>
            <a:r>
              <a:rPr lang="cs-CZ" altLang="cs-CZ" sz="2200" b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2021</a:t>
            </a:r>
            <a:endParaRPr lang="cs-CZ" altLang="cs-CZ" sz="2200" b="1" cap="all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cs typeface="Hind Guntur" panose="02000000000000000000" pitchFamily="2" charset="-18"/>
            </a:endParaRPr>
          </a:p>
          <a:p>
            <a:pPr eaLnBrk="1" hangingPunct="1">
              <a:spcBef>
                <a:spcPts val="2400"/>
              </a:spcBef>
              <a:buFontTx/>
              <a:buNone/>
            </a:pPr>
            <a:r>
              <a:rPr lang="cs-CZ" altLang="cs-CZ" sz="2200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Hlavním kritériem pro přijetí je úspěšné </a:t>
            </a:r>
            <a:r>
              <a:rPr lang="cs-CZ" altLang="cs-CZ" sz="2200" b="1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vykonání talentové zkoušky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2200" cap="all" dirty="0">
                <a:solidFill>
                  <a:srgbClr val="0070C0"/>
                </a:solidFill>
                <a:latin typeface="+mn-lt"/>
                <a:cs typeface="Hind Guntur" panose="02000000000000000000" pitchFamily="2" charset="-18"/>
              </a:rPr>
              <a:t>Obsah talentové zkoušky</a:t>
            </a:r>
          </a:p>
          <a:p>
            <a:pPr marL="342900" indent="-342900" eaLnBrk="1" hangingPunct="1">
              <a:spcBef>
                <a:spcPts val="600"/>
              </a:spcBef>
            </a:pPr>
            <a:r>
              <a:rPr lang="cs-CZ" altLang="cs-CZ" sz="2200" b="1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Hind Guntur" panose="02000000000000000000" pitchFamily="2" charset="-18"/>
              </a:rPr>
              <a:t>kresba hlavy podle živého modelu</a:t>
            </a:r>
          </a:p>
          <a:p>
            <a:pPr marL="342900" indent="-342900" eaLnBrk="1" hangingPunct="1">
              <a:spcBef>
                <a:spcPts val="600"/>
              </a:spcBef>
            </a:pPr>
            <a:r>
              <a:rPr lang="cs-CZ" altLang="cs-CZ" sz="2200" b="1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Hind Guntur" panose="02000000000000000000" pitchFamily="2" charset="-18"/>
              </a:rPr>
              <a:t>modelování hlavy podle sádrového modelu</a:t>
            </a:r>
          </a:p>
          <a:p>
            <a:pPr marL="342900" indent="-342900" eaLnBrk="1" hangingPunct="1">
              <a:spcBef>
                <a:spcPts val="600"/>
              </a:spcBef>
            </a:pPr>
            <a:r>
              <a:rPr lang="cs-CZ" altLang="cs-CZ" sz="2200" b="1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Hind Guntur" panose="02000000000000000000" pitchFamily="2" charset="-18"/>
              </a:rPr>
              <a:t>barevná kompozice</a:t>
            </a:r>
          </a:p>
          <a:p>
            <a:pPr marL="342900" indent="-342900" eaLnBrk="1" hangingPunct="1">
              <a:spcBef>
                <a:spcPts val="600"/>
              </a:spcBef>
            </a:pPr>
            <a:r>
              <a:rPr lang="cs-CZ" altLang="cs-CZ" sz="2200" b="1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Hind Guntur" panose="02000000000000000000" pitchFamily="2" charset="-18"/>
              </a:rPr>
              <a:t>kresba zátiší</a:t>
            </a:r>
          </a:p>
          <a:p>
            <a:pPr marL="342900" indent="-342900" eaLnBrk="1" hangingPunct="1">
              <a:spcBef>
                <a:spcPts val="600"/>
              </a:spcBef>
            </a:pPr>
            <a:r>
              <a:rPr lang="cs-CZ" altLang="cs-CZ" sz="2200" b="1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Hind Guntur" panose="02000000000000000000" pitchFamily="2" charset="-18"/>
              </a:rPr>
              <a:t>předložení nejméně 10 výtvarných prací (nejlépe výkresů)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2200" cap="all" dirty="0">
                <a:solidFill>
                  <a:srgbClr val="0070C0"/>
                </a:solidFill>
                <a:latin typeface="+mn-lt"/>
                <a:cs typeface="Hind Guntur" panose="02000000000000000000" pitchFamily="2" charset="-18"/>
              </a:rPr>
              <a:t>průměrný prospěch na základní škole</a:t>
            </a:r>
          </a:p>
          <a:p>
            <a:pPr marL="342900" indent="-342900" eaLnBrk="1" hangingPunct="1">
              <a:spcBef>
                <a:spcPts val="600"/>
              </a:spcBef>
            </a:pPr>
            <a:r>
              <a:rPr lang="cs-CZ" altLang="cs-CZ" sz="2200" b="1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Hind Guntur" panose="02000000000000000000" pitchFamily="2" charset="-18"/>
              </a:rPr>
              <a:t>z vybraných předmětů CJL, ANJ, MAT, </a:t>
            </a:r>
            <a:r>
              <a:rPr lang="cs-CZ" altLang="cs-CZ" sz="2200" b="1" cap="all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Hind Guntur" panose="02000000000000000000" pitchFamily="2" charset="-18"/>
              </a:rPr>
              <a:t>DEL</a:t>
            </a:r>
            <a:endParaRPr lang="cs-CZ" altLang="cs-CZ" sz="2200" b="1" cap="all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Hind Guntur" panose="02000000000000000000" pitchFamily="2" charset="-18"/>
            </a:endParaRPr>
          </a:p>
          <a:p>
            <a:pPr marL="342900" indent="-342900" eaLnBrk="1" hangingPunct="1">
              <a:spcBef>
                <a:spcPts val="600"/>
              </a:spcBef>
            </a:pPr>
            <a:r>
              <a:rPr lang="cs-CZ" altLang="cs-CZ" sz="2200" b="1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Hind Guntur" panose="02000000000000000000" pitchFamily="2" charset="-18"/>
              </a:rPr>
              <a:t>za první pololetí 8. třídy A za druhé pololetí 7. třídy</a:t>
            </a:r>
          </a:p>
        </p:txBody>
      </p:sp>
    </p:spTree>
    <p:extLst>
      <p:ext uri="{BB962C8B-B14F-4D97-AF65-F5344CB8AC3E}">
        <p14:creationId xmlns:p14="http://schemas.microsoft.com/office/powerpoint/2010/main" val="403070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1033"/>
          <p:cNvSpPr txBox="1">
            <a:spLocks noChangeArrowheads="1"/>
          </p:cNvSpPr>
          <p:nvPr/>
        </p:nvSpPr>
        <p:spPr bwMode="auto">
          <a:xfrm>
            <a:off x="0" y="1007340"/>
            <a:ext cx="12192000" cy="5749363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txBody>
          <a:bodyPr wrap="square" lIns="468000" tIns="468000" bIns="2880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2800" b="1" cap="all" dirty="0" smtClean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Dny </a:t>
            </a:r>
            <a:r>
              <a:rPr lang="cs-CZ" altLang="cs-CZ" sz="2800" b="1" cap="all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otevřených dveří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pl-PL" altLang="cs-CZ" sz="2800" b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22. </a:t>
            </a:r>
            <a:r>
              <a:rPr lang="pl-PL" altLang="cs-CZ" sz="2800" b="1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až </a:t>
            </a:r>
            <a:r>
              <a:rPr lang="pl-PL" altLang="cs-CZ" sz="2800" b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24. </a:t>
            </a:r>
            <a:r>
              <a:rPr lang="pl-PL" altLang="cs-CZ" sz="2800" b="1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října </a:t>
            </a:r>
            <a:r>
              <a:rPr lang="pl-PL" altLang="cs-CZ" sz="2800" b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2020 </a:t>
            </a:r>
            <a:r>
              <a:rPr lang="pl-PL" altLang="cs-CZ" sz="2800" b="1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od </a:t>
            </a:r>
            <a:r>
              <a:rPr lang="pl-PL" altLang="cs-CZ" sz="2800" b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8:00 </a:t>
            </a:r>
            <a:r>
              <a:rPr lang="pl-PL" altLang="cs-CZ" sz="2800" b="1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do 17:00 hod</a:t>
            </a:r>
            <a:r>
              <a:rPr lang="pl-PL" altLang="cs-CZ" sz="2800" b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. - zrušeno</a:t>
            </a:r>
            <a:endParaRPr lang="pl-PL" altLang="cs-CZ" sz="2800" b="1" cap="all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cs typeface="Hind Guntur" panose="02000000000000000000" pitchFamily="2" charset="-18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2800" b="1" cap="all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den otevřených dveří</a:t>
            </a:r>
          </a:p>
          <a:p>
            <a:pPr eaLnBrk="1" hangingPunct="1">
              <a:spcBef>
                <a:spcPct val="50000"/>
              </a:spcBef>
              <a:buNone/>
            </a:pPr>
            <a:r>
              <a:rPr lang="pl-PL" altLang="cs-CZ" sz="2800" b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čtvrtek </a:t>
            </a:r>
            <a:r>
              <a:rPr lang="pl-PL" altLang="cs-CZ" sz="2800" b="1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12. listopadu </a:t>
            </a:r>
            <a:r>
              <a:rPr lang="pl-PL" altLang="cs-CZ" sz="2800" b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2020 </a:t>
            </a:r>
            <a:r>
              <a:rPr lang="pl-PL" altLang="cs-CZ" sz="2800" b="1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od </a:t>
            </a:r>
            <a:r>
              <a:rPr lang="pl-PL" altLang="cs-CZ" sz="2800" b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14:30 </a:t>
            </a:r>
            <a:r>
              <a:rPr lang="pl-PL" altLang="cs-CZ" sz="2800" b="1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do 17:00 hod</a:t>
            </a:r>
            <a:r>
              <a:rPr lang="pl-PL" altLang="cs-CZ" sz="2800" b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. </a:t>
            </a:r>
            <a:r>
              <a:rPr lang="pl-PL" altLang="cs-CZ" sz="2800" b="1" cap="all" dirty="0">
                <a:solidFill>
                  <a:schemeClr val="tx1">
                    <a:lumMod val="75000"/>
                    <a:lumOff val="25000"/>
                  </a:schemeClr>
                </a:solidFill>
                <a:cs typeface="Hind Guntur" panose="02000000000000000000" pitchFamily="2" charset="-18"/>
              </a:rPr>
              <a:t>- </a:t>
            </a:r>
            <a:r>
              <a:rPr lang="pl-PL" altLang="cs-CZ" sz="2800" b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Hind Guntur" panose="02000000000000000000" pitchFamily="2" charset="-18"/>
              </a:rPr>
              <a:t>zrušeno</a:t>
            </a:r>
            <a:endParaRPr lang="pl-PL" altLang="cs-CZ" sz="2800" b="1" cap="all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cs typeface="Hind Guntur" panose="02000000000000000000" pitchFamily="2" charset="-18"/>
            </a:endParaRPr>
          </a:p>
          <a:p>
            <a:pPr eaLnBrk="1" hangingPunct="1">
              <a:spcBef>
                <a:spcPts val="4800"/>
              </a:spcBef>
              <a:buFontTx/>
              <a:buNone/>
            </a:pPr>
            <a:r>
              <a:rPr lang="cs-CZ" altLang="cs-CZ" sz="2800" b="1" cap="all" dirty="0">
                <a:solidFill>
                  <a:srgbClr val="45C9E1"/>
                </a:solidFill>
                <a:latin typeface="+mn-lt"/>
                <a:cs typeface="Hind Guntur" panose="02000000000000000000" pitchFamily="2" charset="-18"/>
              </a:rPr>
              <a:t>Další informace ke studiu poskytne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2800" b="1" cap="all" dirty="0" err="1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ak</a:t>
            </a:r>
            <a:r>
              <a:rPr lang="cs-CZ" altLang="cs-CZ" sz="2800" b="1" cap="all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. </a:t>
            </a:r>
            <a:r>
              <a:rPr lang="cs-CZ" altLang="cs-CZ" sz="2800" b="1" cap="all" dirty="0" err="1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mal</a:t>
            </a:r>
            <a:r>
              <a:rPr lang="cs-CZ" altLang="cs-CZ" sz="2800" b="1" cap="all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. Lubomír </a:t>
            </a:r>
            <a:r>
              <a:rPr lang="cs-CZ" altLang="cs-CZ" sz="2800" b="1" cap="all" dirty="0" err="1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Anlauf</a:t>
            </a:r>
            <a:r>
              <a:rPr lang="cs-CZ" altLang="cs-CZ" sz="2800" b="1" cap="all" dirty="0">
                <a:solidFill>
                  <a:srgbClr val="003D56"/>
                </a:solidFill>
                <a:latin typeface="+mn-lt"/>
                <a:cs typeface="Hind Guntur" panose="02000000000000000000" pitchFamily="2" charset="-18"/>
              </a:rPr>
              <a:t> </a:t>
            </a:r>
            <a:r>
              <a:rPr lang="cs-CZ" altLang="cs-CZ" sz="2400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zástupce ředitele pro umělecké obory a vedoucí umělecké rady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cs-CZ" altLang="cs-CZ" sz="2400" cap="all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cs typeface="Hind Guntur" panose="02000000000000000000" pitchFamily="2" charset="-18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321496"/>
            <a:ext cx="11786646" cy="626573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cs-CZ" sz="4800" cap="all" dirty="0">
                <a:solidFill>
                  <a:srgbClr val="C22B92"/>
                </a:solidFill>
                <a:latin typeface="+mn-lt"/>
                <a:cs typeface="Hind Guntur SemiBold" panose="02000000000000000000" pitchFamily="2" charset="-18"/>
              </a:rPr>
              <a:t>Umělecké obory </a:t>
            </a:r>
            <a:r>
              <a:rPr lang="cs-CZ" sz="2700" cap="all" dirty="0">
                <a:solidFill>
                  <a:srgbClr val="C22B92"/>
                </a:solidFill>
                <a:latin typeface="+mn-lt"/>
                <a:cs typeface="Hind Guntur SemiBold" panose="02000000000000000000" pitchFamily="2" charset="-18"/>
              </a:rPr>
              <a:t>informace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Obrázek 1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403877"/>
            <a:ext cx="1569600" cy="605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982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377074"/>
            <a:ext cx="1667954" cy="643950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-75038"/>
            <a:ext cx="11786646" cy="1526536"/>
          </a:xfrm>
        </p:spPr>
        <p:txBody>
          <a:bodyPr>
            <a:normAutofit/>
          </a:bodyPr>
          <a:lstStyle/>
          <a:p>
            <a:r>
              <a:rPr lang="cs-CZ" sz="4800" cap="all" dirty="0">
                <a:solidFill>
                  <a:srgbClr val="C22B92"/>
                </a:solidFill>
                <a:latin typeface="+mn-lt"/>
                <a:cs typeface="Hind Guntur SemiBold" panose="02000000000000000000" pitchFamily="2" charset="-18"/>
              </a:rPr>
              <a:t>Spolupráce s firmami</a:t>
            </a: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8839200" y="1152322"/>
            <a:ext cx="3352800" cy="214281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Návrh nového interiéru jídelny pro firmu BRANO a.s. žáky oboru grafický design.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403877"/>
            <a:ext cx="1569600" cy="605978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30450"/>
            <a:ext cx="8738595" cy="582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203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377074"/>
            <a:ext cx="1667954" cy="643950"/>
          </a:xfrm>
          <a:prstGeom prst="rect">
            <a:avLst/>
          </a:prstGeom>
        </p:spPr>
      </p:pic>
      <p:sp>
        <p:nvSpPr>
          <p:cNvPr id="11" name="Obdélník 10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Nadpis 2"/>
          <p:cNvSpPr txBox="1">
            <a:spLocks/>
          </p:cNvSpPr>
          <p:nvPr/>
        </p:nvSpPr>
        <p:spPr>
          <a:xfrm>
            <a:off x="380041" y="131111"/>
            <a:ext cx="11786646" cy="1526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800" cap="all">
                <a:solidFill>
                  <a:srgbClr val="C22B92"/>
                </a:solidFill>
                <a:latin typeface="+mn-lt"/>
                <a:cs typeface="Hind Guntur SemiBold" panose="02000000000000000000" pitchFamily="2" charset="-18"/>
              </a:rPr>
              <a:t>Návrh loga pro projekt „</a:t>
            </a:r>
            <a:r>
              <a:rPr lang="cs-CZ" sz="4800" b="1" cap="all">
                <a:solidFill>
                  <a:srgbClr val="C22B92"/>
                </a:solidFill>
                <a:latin typeface="+mn-lt"/>
                <a:cs typeface="Hind Guntur SemiBold" panose="02000000000000000000" pitchFamily="2" charset="-18"/>
              </a:rPr>
              <a:t>OKAP“</a:t>
            </a:r>
            <a:br>
              <a:rPr lang="cs-CZ" sz="4800" b="1" cap="all">
                <a:solidFill>
                  <a:srgbClr val="C22B92"/>
                </a:solidFill>
                <a:latin typeface="+mn-lt"/>
                <a:cs typeface="Hind Guntur SemiBold" panose="02000000000000000000" pitchFamily="2" charset="-18"/>
              </a:rPr>
            </a:br>
            <a:r>
              <a:rPr lang="cs-CZ" sz="2200" cap="all">
                <a:solidFill>
                  <a:srgbClr val="C22B92"/>
                </a:solidFill>
                <a:latin typeface="+mn-lt"/>
                <a:cs typeface="Hind Guntur SemiBold" panose="02000000000000000000" pitchFamily="2" charset="-18"/>
              </a:rPr>
              <a:t>odborné, karierové a polytechnické vzdělávaní</a:t>
            </a:r>
            <a:endParaRPr lang="cs-CZ" sz="2200" cap="all" dirty="0">
              <a:solidFill>
                <a:srgbClr val="C22B92"/>
              </a:solidFill>
              <a:latin typeface="+mn-lt"/>
              <a:cs typeface="Hind Guntur SemiBold" panose="02000000000000000000" pitchFamily="2" charset="-18"/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7" name="Obrázek 1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403877"/>
            <a:ext cx="1569600" cy="605978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5907" y="1435983"/>
            <a:ext cx="3305175" cy="123825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3966" y="1378211"/>
            <a:ext cx="4419600" cy="16097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5470" y="2747861"/>
            <a:ext cx="2686050" cy="1905000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17170" y="2957411"/>
            <a:ext cx="4829175" cy="1695450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3378" y="4524375"/>
            <a:ext cx="4133850" cy="233362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64783" y="4943627"/>
            <a:ext cx="4933950" cy="175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76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-75038"/>
            <a:ext cx="11786646" cy="1526536"/>
          </a:xfrm>
        </p:spPr>
        <p:txBody>
          <a:bodyPr>
            <a:normAutofit/>
          </a:bodyPr>
          <a:lstStyle/>
          <a:p>
            <a:r>
              <a:rPr lang="cs-CZ" sz="4800" cap="all" dirty="0">
                <a:solidFill>
                  <a:srgbClr val="C22B92"/>
                </a:solidFill>
                <a:latin typeface="+mn-lt"/>
                <a:cs typeface="Hind Guntur SemiBold" panose="02000000000000000000" pitchFamily="2" charset="-18"/>
              </a:rPr>
              <a:t>Exkurze do zahraničí</a:t>
            </a: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8839200" y="1152322"/>
            <a:ext cx="3352800" cy="418324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Odbornou teoretickou výuku doplňují na uměleckých oborech atraktivní exkurze do evropských metropolí. </a:t>
            </a:r>
            <a:br>
              <a:rPr lang="cs-CZ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</a:br>
            <a:r>
              <a:rPr lang="cs-CZ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Zde mohou studenti na vlastní oči spatřit klenoty světového výtvarného umění.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403877"/>
            <a:ext cx="1569600" cy="605978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30450"/>
            <a:ext cx="8738595" cy="582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72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377074"/>
            <a:ext cx="1667954" cy="643950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-75038"/>
            <a:ext cx="11786646" cy="1526536"/>
          </a:xfrm>
        </p:spPr>
        <p:txBody>
          <a:bodyPr>
            <a:normAutofit/>
          </a:bodyPr>
          <a:lstStyle/>
          <a:p>
            <a:r>
              <a:rPr lang="cs-CZ" sz="4800" cap="all" dirty="0">
                <a:solidFill>
                  <a:srgbClr val="C22B92"/>
                </a:solidFill>
                <a:latin typeface="+mn-lt"/>
                <a:cs typeface="Hind Guntur SemiBold" panose="02000000000000000000" pitchFamily="2" charset="-18"/>
              </a:rPr>
              <a:t>Umělecké soutěže</a:t>
            </a: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8839200" y="1152323"/>
            <a:ext cx="3352800" cy="37080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Pravidelně a úspěšně se studenti uměleckých oborů účastní celostátních výtvarných soutěží, jako jsou například Mladý obal, Dobrý design, soutěž Sazky Stírací losy.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403877"/>
            <a:ext cx="1569600" cy="605978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30450"/>
            <a:ext cx="8738595" cy="582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5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377074"/>
            <a:ext cx="1667954" cy="643950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-75038"/>
            <a:ext cx="11786646" cy="1526536"/>
          </a:xfrm>
        </p:spPr>
        <p:txBody>
          <a:bodyPr>
            <a:normAutofit/>
          </a:bodyPr>
          <a:lstStyle/>
          <a:p>
            <a:r>
              <a:rPr lang="cs-CZ" sz="4800" cap="all" dirty="0">
                <a:solidFill>
                  <a:srgbClr val="C22B92"/>
                </a:solidFill>
                <a:latin typeface="+mn-lt"/>
                <a:cs typeface="Hind Guntur SemiBold" panose="02000000000000000000" pitchFamily="2" charset="-18"/>
              </a:rPr>
              <a:t>Kreslím, kreslíš, kreslíme </a:t>
            </a:r>
            <a:r>
              <a:rPr lang="cs-CZ" sz="3000" cap="all" dirty="0">
                <a:solidFill>
                  <a:srgbClr val="C22B92"/>
                </a:solidFill>
                <a:latin typeface="+mn-lt"/>
                <a:cs typeface="Hind Guntur SemiBold" panose="02000000000000000000" pitchFamily="2" charset="-18"/>
              </a:rPr>
              <a:t>– soutěž pro </a:t>
            </a:r>
            <a:r>
              <a:rPr lang="cs-CZ" sz="3000" cap="all" dirty="0" err="1">
                <a:solidFill>
                  <a:srgbClr val="C22B92"/>
                </a:solidFill>
                <a:latin typeface="+mn-lt"/>
                <a:cs typeface="Hind Guntur SemiBold" panose="02000000000000000000" pitchFamily="2" charset="-18"/>
              </a:rPr>
              <a:t>zŠ</a:t>
            </a:r>
            <a:endParaRPr lang="cs-CZ" sz="3000" cap="all" dirty="0">
              <a:solidFill>
                <a:srgbClr val="C22B92"/>
              </a:solidFill>
              <a:latin typeface="+mn-lt"/>
              <a:cs typeface="Hind Guntur SemiBold" panose="02000000000000000000" pitchFamily="2" charset="-18"/>
            </a:endParaRP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8950958" y="1066421"/>
            <a:ext cx="3072614" cy="355148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Pedagogové spolu se svými studenty organizují populární soutěž </a:t>
            </a:r>
            <a:r>
              <a:rPr lang="cs-CZ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Kreslím, kreslíš, kreslíme </a:t>
            </a:r>
            <a:r>
              <a:rPr lang="cs-CZ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pro talentované žáky základních škol. 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403877"/>
            <a:ext cx="1569600" cy="605978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21024"/>
            <a:ext cx="8848518" cy="5900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927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377074"/>
            <a:ext cx="1667954" cy="643950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-75038"/>
            <a:ext cx="11786646" cy="1526536"/>
          </a:xfrm>
        </p:spPr>
        <p:txBody>
          <a:bodyPr>
            <a:normAutofit/>
          </a:bodyPr>
          <a:lstStyle/>
          <a:p>
            <a:r>
              <a:rPr lang="cs-CZ" sz="4800" cap="all" dirty="0">
                <a:solidFill>
                  <a:srgbClr val="C22B92"/>
                </a:solidFill>
                <a:latin typeface="+mn-lt"/>
                <a:cs typeface="Hind Guntur SemiBold" panose="02000000000000000000" pitchFamily="2" charset="-18"/>
              </a:rPr>
              <a:t>Kurzy pro veřejnost</a:t>
            </a: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8839200" y="1152323"/>
            <a:ext cx="3229133" cy="35350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Každoročně otevírané kurzy pro veřejnost jsou vítanou příležitostí pro ty, kteří pod vedením aktivních umělců chtějí aktivně a hlouběji proniknout do tajů výtvarné tvorby.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403877"/>
            <a:ext cx="1569600" cy="605978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51046"/>
            <a:ext cx="8707711" cy="5806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407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A0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377074"/>
            <a:ext cx="1667954" cy="643950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-75038"/>
            <a:ext cx="11786646" cy="1526536"/>
          </a:xfrm>
        </p:spPr>
        <p:txBody>
          <a:bodyPr>
            <a:normAutofit/>
          </a:bodyPr>
          <a:lstStyle/>
          <a:p>
            <a:r>
              <a:rPr lang="cs-CZ" sz="4800" cap="all" dirty="0">
                <a:solidFill>
                  <a:schemeClr val="bg1"/>
                </a:solidFill>
                <a:latin typeface="+mn-lt"/>
                <a:cs typeface="Hind Guntur SemiBold" panose="02000000000000000000" pitchFamily="2" charset="-18"/>
              </a:rPr>
              <a:t>Jedinečný obor - </a:t>
            </a:r>
            <a:r>
              <a:rPr lang="cs-CZ" sz="4800" cap="all" dirty="0">
                <a:solidFill>
                  <a:schemeClr val="bg1">
                    <a:lumMod val="95000"/>
                  </a:schemeClr>
                </a:solidFill>
                <a:cs typeface="Hind Guntur SemiBold" panose="02000000000000000000" pitchFamily="2" charset="-18"/>
              </a:rPr>
              <a:t>Design hraček</a:t>
            </a:r>
            <a:endParaRPr lang="cs-CZ" sz="4800" cap="all" dirty="0">
              <a:solidFill>
                <a:schemeClr val="bg1"/>
              </a:solidFill>
              <a:latin typeface="+mn-lt"/>
              <a:cs typeface="Hind Guntur SemiBold" panose="02000000000000000000" pitchFamily="2" charset="-18"/>
            </a:endParaRP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8839200" y="1152323"/>
            <a:ext cx="3352800" cy="36915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Design hraček je </a:t>
            </a:r>
            <a:br>
              <a:rPr lang="cs-CZ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</a:br>
            <a:r>
              <a:rPr lang="cs-CZ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v celosvětovém měřítku stále žádanějším odvětvím.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Tento jedinečný umělecký obor se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vyučuje jen v Opavě </a:t>
            </a:r>
            <a:br>
              <a:rPr lang="cs-CZ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</a:br>
            <a:r>
              <a:rPr lang="cs-CZ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Hind Guntur" panose="02000000000000000000" pitchFamily="2" charset="-18"/>
              </a:rPr>
              <a:t>a v Praze. 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32079"/>
            <a:ext cx="8736153" cy="5825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09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D8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-75038"/>
            <a:ext cx="11786646" cy="1526536"/>
          </a:xfrm>
        </p:spPr>
        <p:txBody>
          <a:bodyPr>
            <a:normAutofit/>
          </a:bodyPr>
          <a:lstStyle/>
          <a:p>
            <a:r>
              <a:rPr lang="cs-CZ" sz="4800" cap="all" dirty="0">
                <a:solidFill>
                  <a:schemeClr val="bg1"/>
                </a:solidFill>
                <a:latin typeface="+mn-lt"/>
                <a:cs typeface="Hind Guntur SemiBold" panose="02000000000000000000" pitchFamily="2" charset="-18"/>
              </a:rPr>
              <a:t>Krása i funkčnost - </a:t>
            </a:r>
            <a:r>
              <a:rPr lang="cs-CZ" sz="4800" cap="all" dirty="0">
                <a:solidFill>
                  <a:schemeClr val="bg1">
                    <a:lumMod val="95000"/>
                  </a:schemeClr>
                </a:solidFill>
                <a:cs typeface="Hind Guntur SemiBold" panose="02000000000000000000" pitchFamily="2" charset="-18"/>
              </a:rPr>
              <a:t>Průmyslový design</a:t>
            </a:r>
            <a:endParaRPr lang="cs-CZ" sz="4800" cap="all" dirty="0">
              <a:solidFill>
                <a:schemeClr val="bg1"/>
              </a:solidFill>
              <a:latin typeface="+mn-lt"/>
              <a:cs typeface="Hind Guntur SemiBold" panose="02000000000000000000" pitchFamily="2" charset="-18"/>
            </a:endParaRP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8839200" y="1152323"/>
            <a:ext cx="3352800" cy="33159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chemeClr val="bg2">
                    <a:lumMod val="25000"/>
                  </a:schemeClr>
                </a:solidFill>
                <a:latin typeface="+mn-lt"/>
                <a:cs typeface="Hind Guntur" panose="02000000000000000000" pitchFamily="2" charset="-18"/>
              </a:rPr>
              <a:t>Průmyslový design je obor, ve kterém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chemeClr val="bg2">
                    <a:lumMod val="25000"/>
                  </a:schemeClr>
                </a:solidFill>
                <a:latin typeface="+mn-lt"/>
                <a:cs typeface="Hind Guntur" panose="02000000000000000000" pitchFamily="2" charset="-18"/>
              </a:rPr>
              <a:t>můžeme měnit věci kolem sebe,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chemeClr val="bg2">
                    <a:lumMod val="25000"/>
                  </a:schemeClr>
                </a:solidFill>
                <a:latin typeface="+mn-lt"/>
                <a:cs typeface="Hind Guntur" panose="02000000000000000000" pitchFamily="2" charset="-18"/>
              </a:rPr>
              <a:t>zlepšovat je, </a:t>
            </a:r>
            <a:br>
              <a:rPr lang="cs-CZ" sz="2400" dirty="0">
                <a:solidFill>
                  <a:schemeClr val="bg2">
                    <a:lumMod val="25000"/>
                  </a:schemeClr>
                </a:solidFill>
                <a:latin typeface="+mn-lt"/>
                <a:cs typeface="Hind Guntur" panose="02000000000000000000" pitchFamily="2" charset="-18"/>
              </a:rPr>
            </a:br>
            <a:r>
              <a:rPr lang="cs-CZ" sz="2400" dirty="0">
                <a:solidFill>
                  <a:schemeClr val="bg2">
                    <a:lumMod val="25000"/>
                  </a:schemeClr>
                </a:solidFill>
                <a:latin typeface="+mn-lt"/>
                <a:cs typeface="Hind Guntur" panose="02000000000000000000" pitchFamily="2" charset="-18"/>
              </a:rPr>
              <a:t>dělat je krásnějšími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chemeClr val="bg2">
                    <a:lumMod val="25000"/>
                  </a:schemeClr>
                </a:solidFill>
                <a:latin typeface="+mn-lt"/>
                <a:cs typeface="Hind Guntur" panose="02000000000000000000" pitchFamily="2" charset="-18"/>
              </a:rPr>
              <a:t>a funkčnějšími. 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39877"/>
            <a:ext cx="8724459" cy="5818123"/>
          </a:xfrm>
          <a:prstGeom prst="rect">
            <a:avLst/>
          </a:prstGeom>
        </p:spPr>
      </p:pic>
      <p:pic>
        <p:nvPicPr>
          <p:cNvPr id="1026" name="Picture 2" descr="sspu_opava__design_brusky_PRESTAR"/>
          <p:cNvPicPr>
            <a:picLocks noChangeAspect="1" noChangeArrowheads="1"/>
          </p:cNvPicPr>
          <p:nvPr/>
        </p:nvPicPr>
        <p:blipFill>
          <a:blip r:embed="rId3" cstate="screen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46453"/>
            <a:ext cx="3175000" cy="1799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7343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2B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377074"/>
            <a:ext cx="1667954" cy="643950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-75038"/>
            <a:ext cx="11786646" cy="1526536"/>
          </a:xfrm>
        </p:spPr>
        <p:txBody>
          <a:bodyPr>
            <a:normAutofit/>
          </a:bodyPr>
          <a:lstStyle/>
          <a:p>
            <a:r>
              <a:rPr lang="cs-CZ" sz="4800" cap="all" dirty="0">
                <a:solidFill>
                  <a:schemeClr val="bg1">
                    <a:lumMod val="95000"/>
                  </a:schemeClr>
                </a:solidFill>
                <a:cs typeface="Hind Guntur SemiBold" panose="02000000000000000000" pitchFamily="2" charset="-18"/>
              </a:rPr>
              <a:t>Grafický design</a:t>
            </a:r>
            <a:endParaRPr lang="cs-CZ" sz="4800" cap="all" dirty="0">
              <a:solidFill>
                <a:schemeClr val="bg1"/>
              </a:solidFill>
              <a:latin typeface="+mn-lt"/>
              <a:cs typeface="Hind Guntur SemiBold" panose="02000000000000000000" pitchFamily="2" charset="-18"/>
            </a:endParaRPr>
          </a:p>
        </p:txBody>
      </p:sp>
      <p:cxnSp>
        <p:nvCxnSpPr>
          <p:cNvPr id="15" name="Přímá spojnice 14"/>
          <p:cNvCxnSpPr/>
          <p:nvPr/>
        </p:nvCxnSpPr>
        <p:spPr>
          <a:xfrm>
            <a:off x="0" y="1030450"/>
            <a:ext cx="12192000" cy="0"/>
          </a:xfrm>
          <a:prstGeom prst="line">
            <a:avLst/>
          </a:prstGeom>
          <a:ln>
            <a:solidFill>
              <a:schemeClr val="bg1">
                <a:lumMod val="50000"/>
                <a:alpha val="50196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8839200" y="1152322"/>
            <a:ext cx="3352800" cy="418324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chemeClr val="bg1"/>
                </a:solidFill>
                <a:latin typeface="+mn-lt"/>
                <a:cs typeface="Hind Guntur" panose="02000000000000000000" pitchFamily="2" charset="-18"/>
              </a:rPr>
              <a:t>Při studiu grafického designu se studenti setkají s klasickými </a:t>
            </a:r>
            <a:br>
              <a:rPr lang="cs-CZ" sz="2400" dirty="0">
                <a:solidFill>
                  <a:schemeClr val="bg1"/>
                </a:solidFill>
                <a:latin typeface="+mn-lt"/>
                <a:cs typeface="Hind Guntur" panose="02000000000000000000" pitchFamily="2" charset="-18"/>
              </a:rPr>
            </a:br>
            <a:r>
              <a:rPr lang="cs-CZ" sz="2400" dirty="0">
                <a:solidFill>
                  <a:schemeClr val="bg1"/>
                </a:solidFill>
                <a:latin typeface="+mn-lt"/>
                <a:cs typeface="Hind Guntur" panose="02000000000000000000" pitchFamily="2" charset="-18"/>
              </a:rPr>
              <a:t>i moderními grafickými technikami. </a:t>
            </a:r>
            <a:br>
              <a:rPr lang="cs-CZ" sz="2400" dirty="0">
                <a:solidFill>
                  <a:schemeClr val="bg1"/>
                </a:solidFill>
                <a:latin typeface="+mn-lt"/>
                <a:cs typeface="Hind Guntur" panose="02000000000000000000" pitchFamily="2" charset="-18"/>
              </a:rPr>
            </a:br>
            <a:r>
              <a:rPr lang="cs-CZ" sz="2400" dirty="0">
                <a:solidFill>
                  <a:schemeClr val="bg1"/>
                </a:solidFill>
                <a:latin typeface="+mn-lt"/>
                <a:cs typeface="Hind Guntur" panose="02000000000000000000" pitchFamily="2" charset="-18"/>
              </a:rPr>
              <a:t>Naučí se formovat svůj osobitý pohled na svět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2400" dirty="0">
                <a:solidFill>
                  <a:schemeClr val="bg1"/>
                </a:solidFill>
                <a:latin typeface="+mn-lt"/>
                <a:cs typeface="Hind Guntur" panose="02000000000000000000" pitchFamily="2" charset="-18"/>
              </a:rPr>
              <a:t>pomocí grafického vyjádření.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39877"/>
            <a:ext cx="8724459" cy="5818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8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1518" y="238886"/>
            <a:ext cx="5346737" cy="6563027"/>
          </a:xfrm>
        </p:spPr>
      </p:pic>
    </p:spTree>
    <p:extLst>
      <p:ext uri="{BB962C8B-B14F-4D97-AF65-F5344CB8AC3E}">
        <p14:creationId xmlns:p14="http://schemas.microsoft.com/office/powerpoint/2010/main" val="121118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39366" y="321496"/>
            <a:ext cx="11786646" cy="6349270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3500" b="1" cap="all" dirty="0">
                <a:solidFill>
                  <a:srgbClr val="003052"/>
                </a:solidFill>
                <a:latin typeface="+mn-lt"/>
                <a:cs typeface="Hind Guntur SemiBold" panose="02000000000000000000" pitchFamily="2" charset="-18"/>
              </a:rPr>
              <a:t>Děkuji </a:t>
            </a:r>
            <a:br>
              <a:rPr lang="cs-CZ" sz="13500" b="1" cap="all" dirty="0">
                <a:solidFill>
                  <a:srgbClr val="003052"/>
                </a:solidFill>
                <a:latin typeface="+mn-lt"/>
                <a:cs typeface="Hind Guntur SemiBold" panose="02000000000000000000" pitchFamily="2" charset="-18"/>
              </a:rPr>
            </a:br>
            <a:r>
              <a:rPr lang="cs-CZ" sz="13500" b="1" cap="all" dirty="0">
                <a:solidFill>
                  <a:srgbClr val="003052"/>
                </a:solidFill>
                <a:latin typeface="+mn-lt"/>
                <a:cs typeface="Hind Guntur SemiBold" panose="02000000000000000000" pitchFamily="2" charset="-18"/>
              </a:rPr>
              <a:t>za </a:t>
            </a:r>
            <a:br>
              <a:rPr lang="cs-CZ" sz="13500" b="1" cap="all" dirty="0">
                <a:solidFill>
                  <a:srgbClr val="003052"/>
                </a:solidFill>
                <a:latin typeface="+mn-lt"/>
                <a:cs typeface="Hind Guntur SemiBold" panose="02000000000000000000" pitchFamily="2" charset="-18"/>
              </a:rPr>
            </a:br>
            <a:r>
              <a:rPr lang="cs-CZ" sz="13500" b="1" cap="all" dirty="0">
                <a:solidFill>
                  <a:srgbClr val="003052"/>
                </a:solidFill>
                <a:latin typeface="+mn-lt"/>
                <a:cs typeface="Hind Guntur SemiBold" panose="02000000000000000000" pitchFamily="2" charset="-18"/>
              </a:rPr>
              <a:t>pozornost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799115" y="135220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733" y="403877"/>
            <a:ext cx="1569600" cy="605978"/>
          </a:xfrm>
          <a:prstGeom prst="rect">
            <a:avLst/>
          </a:prstGeom>
        </p:spPr>
      </p:pic>
      <p:pic>
        <p:nvPicPr>
          <p:cNvPr id="5" name="Obrázek 4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630722" y="5361410"/>
            <a:ext cx="1348457" cy="1187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98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Vlastní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3052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4229</TotalTime>
  <Words>1009</Words>
  <Application>Microsoft Office PowerPoint</Application>
  <PresentationFormat>Širokoúhlá obrazovka</PresentationFormat>
  <Paragraphs>149</Paragraphs>
  <Slides>41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41</vt:i4>
      </vt:variant>
    </vt:vector>
  </HeadingPairs>
  <TitlesOfParts>
    <vt:vector size="48" baseType="lpstr">
      <vt:lpstr>Hind Guntur</vt:lpstr>
      <vt:lpstr>Arial</vt:lpstr>
      <vt:lpstr>Webdings</vt:lpstr>
      <vt:lpstr>Calibri Light</vt:lpstr>
      <vt:lpstr>Calibri</vt:lpstr>
      <vt:lpstr>Hind Guntur SemiBold</vt:lpstr>
      <vt:lpstr>Office Theme</vt:lpstr>
      <vt:lpstr>Prezentace aplikace PowerPoint</vt:lpstr>
      <vt:lpstr>Kontaktní údaje</vt:lpstr>
      <vt:lpstr>Studenti a učitelé</vt:lpstr>
      <vt:lpstr>Studijní obory pro školní rok 2021/2022</vt:lpstr>
      <vt:lpstr>Studium pro praxi</vt:lpstr>
      <vt:lpstr>Spolupráce s firmami</vt:lpstr>
      <vt:lpstr>Certifikáty z angličtiny</vt:lpstr>
      <vt:lpstr>Technické obory</vt:lpstr>
      <vt:lpstr>Technické obory přijímací řízení</vt:lpstr>
      <vt:lpstr>Technické obory informace</vt:lpstr>
      <vt:lpstr>Strojírenství</vt:lpstr>
      <vt:lpstr>Obor s tradicí i perspektivou</vt:lpstr>
      <vt:lpstr>Uplatnění absolventů</vt:lpstr>
      <vt:lpstr>Vybavení pro výuku</vt:lpstr>
      <vt:lpstr>Autodesk academIA</vt:lpstr>
      <vt:lpstr>Úspěchy v soutěžích</vt:lpstr>
      <vt:lpstr>Stavím, stavíš, stavíme – soutěž pro ZŠ</vt:lpstr>
      <vt:lpstr>Horizon Grand Prix – Strojka je nejlepší z nováčků!</vt:lpstr>
      <vt:lpstr>Informační technologie</vt:lpstr>
      <vt:lpstr>Obor pro nové tisíciletí</vt:lpstr>
      <vt:lpstr>Uplatnění absolventů</vt:lpstr>
      <vt:lpstr>Odborné předměty</vt:lpstr>
      <vt:lpstr>Moderní učebny</vt:lpstr>
      <vt:lpstr>Úspěchy v soutěžích</vt:lpstr>
      <vt:lpstr>CISCO Academy certifikát</vt:lpstr>
      <vt:lpstr>Soutěž Prezentace pro ZŠ</vt:lpstr>
      <vt:lpstr>IT Workshop pro zš</vt:lpstr>
      <vt:lpstr>Umělecké obory</vt:lpstr>
      <vt:lpstr>Umělecké obory přijímací řízení</vt:lpstr>
      <vt:lpstr>Umělecké obory informace</vt:lpstr>
      <vt:lpstr>Spolupráce s firmami</vt:lpstr>
      <vt:lpstr>Prezentace aplikace PowerPoint</vt:lpstr>
      <vt:lpstr>Exkurze do zahraničí</vt:lpstr>
      <vt:lpstr>Umělecké soutěže</vt:lpstr>
      <vt:lpstr>Kreslím, kreslíš, kreslíme – soutěž pro zŠ</vt:lpstr>
      <vt:lpstr>Kurzy pro veřejnost</vt:lpstr>
      <vt:lpstr>Jedinečný obor - Design hraček</vt:lpstr>
      <vt:lpstr>Krása i funkčnost - Průmyslový design</vt:lpstr>
      <vt:lpstr>Grafický design</vt:lpstr>
      <vt:lpstr>Prezentace aplikace PowerPoint</vt:lpstr>
      <vt:lpstr>Děkuji  za  pozornost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informatiky</dc:title>
  <dc:creator>ml</dc:creator>
  <cp:lastModifiedBy>ml</cp:lastModifiedBy>
  <cp:revision>351</cp:revision>
  <dcterms:created xsi:type="dcterms:W3CDTF">2016-09-17T12:48:11Z</dcterms:created>
  <dcterms:modified xsi:type="dcterms:W3CDTF">2021-01-06T21:59:15Z</dcterms:modified>
</cp:coreProperties>
</file>